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15"/>
  </p:notesMasterIdLst>
  <p:sldIdLst>
    <p:sldId id="256" r:id="rId2"/>
    <p:sldId id="397" r:id="rId3"/>
    <p:sldId id="257" r:id="rId4"/>
    <p:sldId id="258" r:id="rId5"/>
    <p:sldId id="259" r:id="rId6"/>
    <p:sldId id="260" r:id="rId7"/>
    <p:sldId id="261" r:id="rId8"/>
    <p:sldId id="262" r:id="rId9"/>
    <p:sldId id="263" r:id="rId10"/>
    <p:sldId id="264" r:id="rId11"/>
    <p:sldId id="396" r:id="rId12"/>
    <p:sldId id="266" r:id="rId13"/>
    <p:sldId id="267"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18"/>
    <p:restoredTop sz="94650"/>
  </p:normalViewPr>
  <p:slideViewPr>
    <p:cSldViewPr snapToGrid="0" snapToObjects="1">
      <p:cViewPr varScale="1">
        <p:scale>
          <a:sx n="127" d="100"/>
          <a:sy n="127" d="100"/>
        </p:scale>
        <p:origin x="9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28CD71-4833-D241-9C24-E07BA428460D}" type="datetimeFigureOut">
              <a:rPr lang="en-US" smtClean="0"/>
              <a:t>7/18/18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7FFE4-573E-044B-86F2-A86FD38E6320}" type="slidenum">
              <a:rPr lang="en-US" smtClean="0"/>
              <a:t>‹#›</a:t>
            </a:fld>
            <a:endParaRPr lang="en-US"/>
          </a:p>
        </p:txBody>
      </p:sp>
    </p:spTree>
    <p:extLst>
      <p:ext uri="{BB962C8B-B14F-4D97-AF65-F5344CB8AC3E}">
        <p14:creationId xmlns:p14="http://schemas.microsoft.com/office/powerpoint/2010/main" val="4205678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05" name="Shape 10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4270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97" name="Shape 197"/>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225116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06" name="Shape 20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1434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17" name="Shape 117"/>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4214852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25" name="Shape 12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8527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7" name="Shape 137"/>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422349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46" name="Shape 14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100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58" name="Shape 158"/>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323175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8" name="Shape 168"/>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1363545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78" name="Shape 178"/>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2067459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88" name="Shape 188"/>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3543812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563880"/>
            <a:ext cx="8240108" cy="568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581192" y="3936453"/>
            <a:ext cx="7989752" cy="1033133"/>
          </a:xfrm>
          <a:ln>
            <a:noFill/>
          </a:ln>
          <a:effectLst/>
        </p:spPr>
        <p:txBody>
          <a:bodyPr anchor="b">
            <a:normAutofit/>
          </a:bodyPr>
          <a:lstStyle>
            <a:lvl1pPr algn="ctr">
              <a:defRPr sz="3600">
                <a:solidFill>
                  <a:schemeClr val="bg1"/>
                </a:solidFill>
              </a:defRPr>
            </a:lvl1pPr>
          </a:lstStyle>
          <a:p>
            <a:r>
              <a:rPr lang="en-US" dirty="0"/>
              <a:t>title style</a:t>
            </a:r>
          </a:p>
        </p:txBody>
      </p:sp>
      <p:sp>
        <p:nvSpPr>
          <p:cNvPr id="3" name="Subtitle 2"/>
          <p:cNvSpPr>
            <a:spLocks noGrp="1"/>
          </p:cNvSpPr>
          <p:nvPr>
            <p:ph type="subTitle" idx="1"/>
          </p:nvPr>
        </p:nvSpPr>
        <p:spPr>
          <a:xfrm>
            <a:off x="581192" y="5175772"/>
            <a:ext cx="7989752" cy="590321"/>
          </a:xfrm>
          <a:ln>
            <a:noFill/>
          </a:ln>
        </p:spPr>
        <p:txBody>
          <a:bodyPr anchor="t">
            <a:normAutofit/>
          </a:bodyPr>
          <a:lstStyle>
            <a:lvl1pPr marL="0" indent="0" algn="ctr">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4" name="Date Placeholder 3"/>
          <p:cNvSpPr>
            <a:spLocks noGrp="1"/>
          </p:cNvSpPr>
          <p:nvPr>
            <p:ph type="dt" sz="half" idx="10"/>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r>
              <a:rPr lang="en-US" dirty="0"/>
              <a:t>Last Edit</a:t>
            </a:r>
            <a:r>
              <a:rPr lang="en-US"/>
              <a:t>: </a:t>
            </a:r>
            <a:fld id="{691E6EB7-59B6-3248-9EA1-7490FF4DE794}" type="datetime1">
              <a:rPr lang="en-US" smtClean="0"/>
              <a:t>7/18/18</a:t>
            </a:fld>
            <a:endParaRPr lang="en-US" dirty="0"/>
          </a:p>
        </p:txBody>
      </p:sp>
      <p:sp>
        <p:nvSpPr>
          <p:cNvPr id="5" name="Footer Placeholder 4"/>
          <p:cNvSpPr>
            <a:spLocks noGrp="1"/>
          </p:cNvSpPr>
          <p:nvPr>
            <p:ph type="ftr" sz="quarter" idx="11"/>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dirty="0"/>
              <a:t>Copyright 2018, FLL TUTORIALS</a:t>
            </a:r>
          </a:p>
        </p:txBody>
      </p:sp>
      <p:sp>
        <p:nvSpPr>
          <p:cNvPr id="6" name="Slide Number Placeholder 5"/>
          <p:cNvSpPr>
            <a:spLocks noGrp="1"/>
          </p:cNvSpPr>
          <p:nvPr>
            <p:ph type="sldNum" sz="quarter" idx="12"/>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pic>
        <p:nvPicPr>
          <p:cNvPr id="8" name="Picture 7">
            <a:extLst>
              <a:ext uri="{FF2B5EF4-FFF2-40B4-BE49-F238E27FC236}">
                <a16:creationId xmlns:a16="http://schemas.microsoft.com/office/drawing/2014/main" id="{D4B45051-E032-1249-AC8B-C5EB1B15FB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5280" y="563880"/>
            <a:ext cx="8488680" cy="2915504"/>
          </a:xfrm>
          <a:prstGeom prst="rect">
            <a:avLst/>
          </a:prstGeom>
        </p:spPr>
      </p:pic>
    </p:spTree>
    <p:extLst>
      <p:ext uri="{BB962C8B-B14F-4D97-AF65-F5344CB8AC3E}">
        <p14:creationId xmlns:p14="http://schemas.microsoft.com/office/powerpoint/2010/main" val="3352798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fld id="{2A9A2F4D-1D3F-234C-B9C7-336E10B65EEA}" type="datetime1">
              <a:rPr lang="en-US" smtClean="0"/>
              <a:t>7/18/18</a:t>
            </a:fld>
            <a:endParaRPr lang="en-US" dirty="0"/>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Copyright 2018, FLL TUTORIALS</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5958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fld id="{23A732DD-4450-D547-94AB-5BCD03AAEF9F}" type="datetime1">
              <a:rPr lang="en-US" smtClean="0"/>
              <a:t>7/18/18</a:t>
            </a:fld>
            <a:endParaRPr lang="en-US" dirty="0"/>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Copyright 2018, FLL TUTORIALS</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5030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8181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5"/>
            <a:ext cx="7989752" cy="596796"/>
          </a:xfrm>
        </p:spPr>
        <p:txBody>
          <a:bodyPr/>
          <a:lstStyle/>
          <a:p>
            <a:r>
              <a:rPr lang="en-US" dirty="0"/>
              <a:t>Click to edit Master title style</a:t>
            </a:r>
          </a:p>
        </p:txBody>
      </p:sp>
      <p:sp>
        <p:nvSpPr>
          <p:cNvPr id="3" name="Content Placeholder 2"/>
          <p:cNvSpPr>
            <a:spLocks noGrp="1"/>
          </p:cNvSpPr>
          <p:nvPr>
            <p:ph idx="1"/>
          </p:nvPr>
        </p:nvSpPr>
        <p:spPr>
          <a:xfrm>
            <a:off x="448091" y="1505583"/>
            <a:ext cx="8238707" cy="4353215"/>
          </a:xfrm>
        </p:spPr>
        <p:txBody>
          <a:bodyPr anchor="t"/>
          <a:lstStyle>
            <a:lvl1pPr>
              <a:defRPr sz="3600"/>
            </a:lvl1pPr>
            <a:lvl2pPr>
              <a:defRPr sz="3200"/>
            </a:lvl2pPr>
            <a:lvl3pPr>
              <a:defRPr sz="28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5E510904-FE82-B349-843E-834D82D5778E}"/>
              </a:ext>
            </a:extLst>
          </p:cNvPr>
          <p:cNvSpPr>
            <a:spLocks noGrp="1"/>
          </p:cNvSpPr>
          <p:nvPr>
            <p:ph type="dt" sz="half" idx="10"/>
          </p:nvPr>
        </p:nvSpPr>
        <p:spPr>
          <a:xfrm>
            <a:off x="5559327" y="6392242"/>
            <a:ext cx="2133600" cy="365125"/>
          </a:xfrm>
        </p:spPr>
        <p:txBody>
          <a:bodyPr/>
          <a:lstStyle>
            <a:lvl1pPr>
              <a:defRPr>
                <a:solidFill>
                  <a:schemeClr val="accent1">
                    <a:lumMod val="75000"/>
                    <a:lumOff val="25000"/>
                  </a:schemeClr>
                </a:solidFill>
              </a:defRPr>
            </a:lvl1pPr>
          </a:lstStyle>
          <a:p>
            <a:r>
              <a:rPr lang="en-US" dirty="0"/>
              <a:t>Last Edit</a:t>
            </a:r>
            <a:r>
              <a:rPr lang="en-US"/>
              <a:t>: </a:t>
            </a:r>
            <a:fld id="{720B0A29-EE36-AA4C-B913-76D95CADEC11}" type="datetime1">
              <a:rPr lang="en-US" smtClean="0"/>
              <a:t>7/18/18</a:t>
            </a:fld>
            <a:endParaRPr lang="en-US" dirty="0"/>
          </a:p>
        </p:txBody>
      </p:sp>
      <p:sp>
        <p:nvSpPr>
          <p:cNvPr id="9" name="Footer Placeholder 4">
            <a:extLst>
              <a:ext uri="{FF2B5EF4-FFF2-40B4-BE49-F238E27FC236}">
                <a16:creationId xmlns:a16="http://schemas.microsoft.com/office/drawing/2014/main" id="{E48965D5-4E22-4D4C-B0D3-4AEC700831CA}"/>
              </a:ext>
            </a:extLst>
          </p:cNvPr>
          <p:cNvSpPr>
            <a:spLocks noGrp="1"/>
          </p:cNvSpPr>
          <p:nvPr>
            <p:ph type="ftr" sz="quarter" idx="11"/>
          </p:nvPr>
        </p:nvSpPr>
        <p:spPr>
          <a:xfrm>
            <a:off x="581192" y="6387916"/>
            <a:ext cx="4870585" cy="365125"/>
          </a:xfrm>
        </p:spPr>
        <p:txBody>
          <a:bodyPr/>
          <a:lstStyle>
            <a:lvl1pPr>
              <a:defRPr>
                <a:solidFill>
                  <a:schemeClr val="accent1">
                    <a:lumMod val="75000"/>
                    <a:lumOff val="25000"/>
                  </a:schemeClr>
                </a:solidFill>
              </a:defRPr>
            </a:lvl1pPr>
          </a:lstStyle>
          <a:p>
            <a:r>
              <a:rPr lang="en-US" dirty="0"/>
              <a:t>Copyright 2018, FLL TUTORIALS</a:t>
            </a:r>
          </a:p>
        </p:txBody>
      </p:sp>
      <p:sp>
        <p:nvSpPr>
          <p:cNvPr id="10" name="Slide Number Placeholder 5">
            <a:extLst>
              <a:ext uri="{FF2B5EF4-FFF2-40B4-BE49-F238E27FC236}">
                <a16:creationId xmlns:a16="http://schemas.microsoft.com/office/drawing/2014/main" id="{65AB5AFF-5E76-4041-B3D5-669547C07AE0}"/>
              </a:ext>
            </a:extLst>
          </p:cNvPr>
          <p:cNvSpPr>
            <a:spLocks noGrp="1"/>
          </p:cNvSpPr>
          <p:nvPr>
            <p:ph type="sldNum" sz="quarter" idx="12"/>
          </p:nvPr>
        </p:nvSpPr>
        <p:spPr>
          <a:xfrm>
            <a:off x="7800476" y="6392242"/>
            <a:ext cx="770468"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569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3">
            <a:extLst>
              <a:ext uri="{FF2B5EF4-FFF2-40B4-BE49-F238E27FC236}">
                <a16:creationId xmlns:a16="http://schemas.microsoft.com/office/drawing/2014/main" id="{52362C45-CC3C-1C41-89EF-9E39AB823873}"/>
              </a:ext>
            </a:extLst>
          </p:cNvPr>
          <p:cNvSpPr txBox="1">
            <a:spLocks/>
          </p:cNvSpPr>
          <p:nvPr userDrawn="1"/>
        </p:nvSpPr>
        <p:spPr>
          <a:xfrm>
            <a:off x="5559327" y="639224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Last Edit: </a:t>
            </a:r>
            <a:fld id="{B61BEF0D-F0BB-DE4B-95CE-6DB70DBA9567}" type="datetimeFigureOut">
              <a:rPr lang="en-US" smtClean="0"/>
              <a:pPr/>
              <a:t>7/18/18</a:t>
            </a:fld>
            <a:endParaRPr lang="en-US" dirty="0"/>
          </a:p>
        </p:txBody>
      </p:sp>
      <p:sp>
        <p:nvSpPr>
          <p:cNvPr id="10" name="Footer Placeholder 4">
            <a:extLst>
              <a:ext uri="{FF2B5EF4-FFF2-40B4-BE49-F238E27FC236}">
                <a16:creationId xmlns:a16="http://schemas.microsoft.com/office/drawing/2014/main" id="{99E8FBED-B055-2A4A-8E32-9CB6B48C25B3}"/>
              </a:ext>
            </a:extLst>
          </p:cNvPr>
          <p:cNvSpPr txBox="1">
            <a:spLocks/>
          </p:cNvSpPr>
          <p:nvPr userDrawn="1"/>
        </p:nvSpPr>
        <p:spPr>
          <a:xfrm>
            <a:off x="581192" y="6387916"/>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Copyright 2018, FLL TUTORIALS</a:t>
            </a:r>
            <a:endParaRPr lang="en-US" dirty="0"/>
          </a:p>
        </p:txBody>
      </p:sp>
      <p:sp>
        <p:nvSpPr>
          <p:cNvPr id="11" name="Slide Number Placeholder 5">
            <a:extLst>
              <a:ext uri="{FF2B5EF4-FFF2-40B4-BE49-F238E27FC236}">
                <a16:creationId xmlns:a16="http://schemas.microsoft.com/office/drawing/2014/main" id="{AA884034-3EBB-704E-AFCD-9611BBBEBA37}"/>
              </a:ext>
            </a:extLst>
          </p:cNvPr>
          <p:cNvSpPr txBox="1">
            <a:spLocks/>
          </p:cNvSpPr>
          <p:nvPr userDrawn="1"/>
        </p:nvSpPr>
        <p:spPr>
          <a:xfrm>
            <a:off x="7800476" y="6392242"/>
            <a:ext cx="77046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4580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563BBA33-2247-AD48-9F46-2405C526DA6D}" type="datetime1">
              <a:rPr lang="en-US" smtClean="0"/>
              <a:t>7/18/18</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2018, FLL TUTORIALS</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5719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fld id="{E37A0713-6670-4846-B21D-7F90CC5860BF}" type="datetime1">
              <a:rPr lang="en-US" smtClean="0"/>
              <a:t>7/18/18</a:t>
            </a:fld>
            <a:endParaRPr lang="en-US" dirty="0"/>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Copyright 2018, FLL TUTORIALS</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6982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559327" y="5956136"/>
            <a:ext cx="2133600" cy="365125"/>
          </a:xfrm>
          <a:prstGeom prst="rect">
            <a:avLst/>
          </a:prstGeom>
        </p:spPr>
        <p:txBody>
          <a:bodyPr/>
          <a:lstStyle/>
          <a:p>
            <a:fld id="{88384E45-FBC5-2346-A08F-1A14F8C36C36}" type="datetime1">
              <a:rPr lang="en-US" smtClean="0"/>
              <a:t>7/18/18</a:t>
            </a:fld>
            <a:endParaRPr lang="en-US" dirty="0"/>
          </a:p>
        </p:txBody>
      </p:sp>
      <p:sp>
        <p:nvSpPr>
          <p:cNvPr id="4" name="Footer Placeholder 3"/>
          <p:cNvSpPr>
            <a:spLocks noGrp="1"/>
          </p:cNvSpPr>
          <p:nvPr>
            <p:ph type="ftr" sz="quarter" idx="11"/>
          </p:nvPr>
        </p:nvSpPr>
        <p:spPr>
          <a:xfrm>
            <a:off x="581192" y="5951810"/>
            <a:ext cx="4870585" cy="365125"/>
          </a:xfrm>
          <a:prstGeom prst="rect">
            <a:avLst/>
          </a:prstGeom>
        </p:spPr>
        <p:txBody>
          <a:bodyPr/>
          <a:lstStyle/>
          <a:p>
            <a:r>
              <a:rPr lang="en-US"/>
              <a:t>Copyright 2018, FLL TUTORIALS</a:t>
            </a:r>
            <a:endParaRPr lang="en-US" dirty="0"/>
          </a:p>
        </p:txBody>
      </p:sp>
      <p:sp>
        <p:nvSpPr>
          <p:cNvPr id="5" name="Slide Number Placeholder 4"/>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8393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59327" y="5956136"/>
            <a:ext cx="2133600" cy="365125"/>
          </a:xfrm>
          <a:prstGeom prst="rect">
            <a:avLst/>
          </a:prstGeom>
        </p:spPr>
        <p:txBody>
          <a:bodyPr/>
          <a:lstStyle/>
          <a:p>
            <a:fld id="{6D5F60BB-B093-6E49-ADE2-76E74B470241}" type="datetime1">
              <a:rPr lang="en-US" smtClean="0"/>
              <a:t>7/18/18</a:t>
            </a:fld>
            <a:endParaRPr lang="en-US" dirty="0"/>
          </a:p>
        </p:txBody>
      </p:sp>
      <p:sp>
        <p:nvSpPr>
          <p:cNvPr id="3" name="Footer Placeholder 2"/>
          <p:cNvSpPr>
            <a:spLocks noGrp="1"/>
          </p:cNvSpPr>
          <p:nvPr>
            <p:ph type="ftr" sz="quarter" idx="11"/>
          </p:nvPr>
        </p:nvSpPr>
        <p:spPr>
          <a:xfrm>
            <a:off x="581192" y="5951810"/>
            <a:ext cx="4870585" cy="365125"/>
          </a:xfrm>
          <a:prstGeom prst="rect">
            <a:avLst/>
          </a:prstGeom>
        </p:spPr>
        <p:txBody>
          <a:bodyPr/>
          <a:lstStyle/>
          <a:p>
            <a:r>
              <a:rPr lang="en-US"/>
              <a:t>Copyright 2018, FLL TUTORIALS</a:t>
            </a:r>
            <a:endParaRPr lang="en-US" dirty="0"/>
          </a:p>
        </p:txBody>
      </p:sp>
      <p:sp>
        <p:nvSpPr>
          <p:cNvPr id="4" name="Slide Number Placeholder 3"/>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6727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fld id="{5FF1ADD0-D4FD-DD4A-A91F-CB1DE51F1067}" type="datetime1">
              <a:rPr lang="en-US" smtClean="0"/>
              <a:t>7/18/18</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2018, FLL TUTORIALS</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8877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D68A31B4-C704-6440-BAE0-040CF791BCD6}" type="datetime1">
              <a:rPr lang="en-US" smtClean="0"/>
              <a:t>7/18/18</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2018, FLL TUTORIALS</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2649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Date Placeholder 3">
            <a:extLst>
              <a:ext uri="{FF2B5EF4-FFF2-40B4-BE49-F238E27FC236}">
                <a16:creationId xmlns:a16="http://schemas.microsoft.com/office/drawing/2014/main" id="{0AAE8D72-8133-BD4C-9ABB-B6CCBBAC2CA1}"/>
              </a:ext>
            </a:extLst>
          </p:cNvPr>
          <p:cNvSpPr>
            <a:spLocks noGrp="1"/>
          </p:cNvSpPr>
          <p:nvPr>
            <p:ph type="dt" sz="half" idx="2"/>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r>
              <a:rPr lang="en-US" dirty="0"/>
              <a:t>Last Edit</a:t>
            </a:r>
            <a:r>
              <a:rPr lang="en-US"/>
              <a:t>: </a:t>
            </a:r>
            <a:fld id="{4AFB4AE6-904B-214F-A9B0-C8A74DB14B36}" type="datetime1">
              <a:rPr lang="en-US" smtClean="0"/>
              <a:t>7/18/18</a:t>
            </a:fld>
            <a:endParaRPr lang="en-US" dirty="0"/>
          </a:p>
        </p:txBody>
      </p:sp>
      <p:sp>
        <p:nvSpPr>
          <p:cNvPr id="13" name="Footer Placeholder 4">
            <a:extLst>
              <a:ext uri="{FF2B5EF4-FFF2-40B4-BE49-F238E27FC236}">
                <a16:creationId xmlns:a16="http://schemas.microsoft.com/office/drawing/2014/main" id="{CAB9BFBD-8489-AA40-9E3F-B3F63A8BD518}"/>
              </a:ext>
            </a:extLst>
          </p:cNvPr>
          <p:cNvSpPr>
            <a:spLocks noGrp="1"/>
          </p:cNvSpPr>
          <p:nvPr>
            <p:ph type="ftr" sz="quarter" idx="3"/>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dirty="0"/>
              <a:t>Copyright 2018, FLL TUTORIALS</a:t>
            </a:r>
          </a:p>
        </p:txBody>
      </p:sp>
      <p:sp>
        <p:nvSpPr>
          <p:cNvPr id="14" name="Slide Number Placeholder 5">
            <a:extLst>
              <a:ext uri="{FF2B5EF4-FFF2-40B4-BE49-F238E27FC236}">
                <a16:creationId xmlns:a16="http://schemas.microsoft.com/office/drawing/2014/main" id="{B04709EF-0344-434E-8D31-15D41ADEE43F}"/>
              </a:ext>
            </a:extLst>
          </p:cNvPr>
          <p:cNvSpPr>
            <a:spLocks noGrp="1"/>
          </p:cNvSpPr>
          <p:nvPr>
            <p:ph type="sldNum" sz="quarter" idx="4"/>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54560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hyperlink" Target="http://www.flltutorials.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creativecommons.org/licenses/by-nc-sa/4.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4C8D1-16D7-AC48-8FF7-4AF4CC152D2A}"/>
              </a:ext>
            </a:extLst>
          </p:cNvPr>
          <p:cNvSpPr>
            <a:spLocks noGrp="1"/>
          </p:cNvSpPr>
          <p:nvPr>
            <p:ph type="ctrTitle"/>
          </p:nvPr>
        </p:nvSpPr>
        <p:spPr/>
        <p:txBody>
          <a:bodyPr/>
          <a:lstStyle/>
          <a:p>
            <a:r>
              <a:rPr lang="en-US" dirty="0"/>
              <a:t>CORE VALUES JUDGING</a:t>
            </a:r>
          </a:p>
        </p:txBody>
      </p:sp>
      <p:sp>
        <p:nvSpPr>
          <p:cNvPr id="3" name="Subtitle 2">
            <a:extLst>
              <a:ext uri="{FF2B5EF4-FFF2-40B4-BE49-F238E27FC236}">
                <a16:creationId xmlns:a16="http://schemas.microsoft.com/office/drawing/2014/main" id="{4061BC93-F90C-8A4F-A719-10187FF93249}"/>
              </a:ext>
            </a:extLst>
          </p:cNvPr>
          <p:cNvSpPr>
            <a:spLocks noGrp="1"/>
          </p:cNvSpPr>
          <p:nvPr>
            <p:ph type="subTitle" idx="1"/>
          </p:nvPr>
        </p:nvSpPr>
        <p:spPr>
          <a:xfrm>
            <a:off x="581192" y="5161024"/>
            <a:ext cx="7989752" cy="590321"/>
          </a:xfrm>
          <a:ln>
            <a:noFill/>
          </a:ln>
        </p:spPr>
        <p:txBody>
          <a:bodyPr/>
          <a:lstStyle/>
          <a:p>
            <a:r>
              <a:rPr lang="en-US"/>
              <a:t>Bayou Builders</a:t>
            </a:r>
            <a:endParaRPr lang="en-US" dirty="0"/>
          </a:p>
        </p:txBody>
      </p:sp>
    </p:spTree>
    <p:extLst>
      <p:ext uri="{BB962C8B-B14F-4D97-AF65-F5344CB8AC3E}">
        <p14:creationId xmlns:p14="http://schemas.microsoft.com/office/powerpoint/2010/main" val="892384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581192" y="687475"/>
            <a:ext cx="7989900" cy="596700"/>
          </a:xfrm>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dirty="0"/>
              <a:t>PREPARING YOUR CORE VALUES PRESENTATION</a:t>
            </a:r>
            <a:endParaRPr dirty="0"/>
          </a:p>
        </p:txBody>
      </p:sp>
      <p:sp>
        <p:nvSpPr>
          <p:cNvPr id="181" name="Shape 181"/>
          <p:cNvSpPr txBox="1">
            <a:spLocks noGrp="1"/>
          </p:cNvSpPr>
          <p:nvPr>
            <p:ph type="body" idx="1"/>
          </p:nvPr>
        </p:nvSpPr>
        <p:spPr>
          <a:xfrm>
            <a:off x="448091" y="1505583"/>
            <a:ext cx="8238600" cy="4353300"/>
          </a:xfrm>
          <a:prstGeom prst="rect">
            <a:avLst/>
          </a:prstGeom>
        </p:spPr>
        <p:txBody>
          <a:bodyPr spcFirstLastPara="1" wrap="square" lIns="91425" tIns="45700" rIns="91425" bIns="45700" anchor="t" anchorCtr="0">
            <a:noAutofit/>
          </a:bodyPr>
          <a:lstStyle/>
          <a:p>
            <a:pPr>
              <a:spcBef>
                <a:spcPts val="720"/>
              </a:spcBef>
              <a:spcAft>
                <a:spcPts val="0"/>
              </a:spcAft>
            </a:pPr>
            <a:r>
              <a:rPr lang="en-US" sz="2200" dirty="0"/>
              <a:t>Practice your presentation as much as possible; focus on maintaining eye contact and speaking clearly at a moderate rate.</a:t>
            </a:r>
            <a:endParaRPr sz="2200" dirty="0"/>
          </a:p>
          <a:p>
            <a:pPr>
              <a:spcBef>
                <a:spcPts val="720"/>
              </a:spcBef>
              <a:spcAft>
                <a:spcPts val="0"/>
              </a:spcAft>
            </a:pPr>
            <a:endParaRPr sz="1200" dirty="0"/>
          </a:p>
          <a:p>
            <a:pPr>
              <a:spcBef>
                <a:spcPts val="720"/>
              </a:spcBef>
            </a:pPr>
            <a:r>
              <a:rPr lang="en-US" sz="2200" dirty="0"/>
              <a:t>Be sure to include lots of pictures on your Core Values poster. It’s great for judges to see and can help remind you of things you want to say if you become nervous.</a:t>
            </a:r>
            <a:endParaRPr dirty="0"/>
          </a:p>
        </p:txBody>
      </p:sp>
      <p:sp>
        <p:nvSpPr>
          <p:cNvPr id="182" name="Shape 182"/>
          <p:cNvSpPr txBox="1">
            <a:spLocks noGrp="1"/>
          </p:cNvSpPr>
          <p:nvPr>
            <p:ph type="sldNum" idx="12"/>
          </p:nvPr>
        </p:nvSpPr>
        <p:spPr>
          <a:xfrm>
            <a:off x="7800476" y="6392242"/>
            <a:ext cx="770400" cy="3651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10</a:t>
            </a:fld>
            <a:endParaRPr/>
          </a:p>
        </p:txBody>
      </p:sp>
      <p:pic>
        <p:nvPicPr>
          <p:cNvPr id="183" name="Shape 18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245250" y="3873075"/>
            <a:ext cx="3149750" cy="2362300"/>
          </a:xfrm>
          <a:prstGeom prst="rect">
            <a:avLst/>
          </a:prstGeom>
          <a:noFill/>
          <a:ln>
            <a:noFill/>
          </a:ln>
        </p:spPr>
      </p:pic>
      <p:pic>
        <p:nvPicPr>
          <p:cNvPr id="184" name="Shape 184"/>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693875" y="3873075"/>
            <a:ext cx="3149726" cy="2362300"/>
          </a:xfrm>
          <a:prstGeom prst="rect">
            <a:avLst/>
          </a:prstGeom>
          <a:noFill/>
          <a:ln>
            <a:noFill/>
          </a:ln>
        </p:spPr>
      </p:pic>
    </p:spTree>
    <p:extLst>
      <p:ext uri="{BB962C8B-B14F-4D97-AF65-F5344CB8AC3E}">
        <p14:creationId xmlns:p14="http://schemas.microsoft.com/office/powerpoint/2010/main" val="12885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581192" y="687475"/>
            <a:ext cx="7989900" cy="596700"/>
          </a:xfrm>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a:t>PREPARING TO ANSWER JUDGING QUESTIONS</a:t>
            </a:r>
            <a:endParaRPr/>
          </a:p>
        </p:txBody>
      </p:sp>
      <p:sp>
        <p:nvSpPr>
          <p:cNvPr id="191" name="Shape 191"/>
          <p:cNvSpPr txBox="1">
            <a:spLocks noGrp="1"/>
          </p:cNvSpPr>
          <p:nvPr>
            <p:ph type="body" idx="1"/>
          </p:nvPr>
        </p:nvSpPr>
        <p:spPr>
          <a:xfrm>
            <a:off x="448091" y="1505583"/>
            <a:ext cx="8238600" cy="4353300"/>
          </a:xfrm>
          <a:prstGeom prst="rect">
            <a:avLst/>
          </a:prstGeom>
        </p:spPr>
        <p:txBody>
          <a:bodyPr spcFirstLastPara="1" wrap="square" lIns="91425" tIns="45700" rIns="91425" bIns="45700" anchor="t" anchorCtr="0">
            <a:noAutofit/>
          </a:bodyPr>
          <a:lstStyle/>
          <a:p>
            <a:pPr>
              <a:spcBef>
                <a:spcPts val="720"/>
              </a:spcBef>
              <a:spcAft>
                <a:spcPts val="0"/>
              </a:spcAft>
            </a:pPr>
            <a:r>
              <a:rPr lang="en-US" sz="2000" dirty="0"/>
              <a:t>In the days leading up to competitions, practice answering questions. Everyone should practice answering multiple questions.</a:t>
            </a:r>
            <a:endParaRPr sz="2000" dirty="0"/>
          </a:p>
          <a:p>
            <a:pPr>
              <a:spcBef>
                <a:spcPts val="720"/>
              </a:spcBef>
              <a:spcAft>
                <a:spcPts val="0"/>
              </a:spcAft>
            </a:pPr>
            <a:endParaRPr sz="1000" dirty="0"/>
          </a:p>
          <a:p>
            <a:pPr>
              <a:spcBef>
                <a:spcPts val="720"/>
              </a:spcBef>
              <a:spcAft>
                <a:spcPts val="0"/>
              </a:spcAft>
            </a:pPr>
            <a:r>
              <a:rPr lang="en-US" sz="2000" dirty="0"/>
              <a:t>Participate in discussions where you reflect on your season so far. Some of these questions might include:</a:t>
            </a:r>
            <a:endParaRPr sz="2000" dirty="0"/>
          </a:p>
          <a:p>
            <a:pPr marL="800100" indent="-342900">
              <a:spcBef>
                <a:spcPts val="720"/>
              </a:spcBef>
              <a:spcAft>
                <a:spcPts val="0"/>
              </a:spcAft>
            </a:pPr>
            <a:r>
              <a:rPr lang="en-US" sz="2000" dirty="0"/>
              <a:t>What have been our goals this season?</a:t>
            </a:r>
            <a:endParaRPr sz="2000" dirty="0"/>
          </a:p>
          <a:p>
            <a:pPr marL="800100" indent="-342900">
              <a:spcBef>
                <a:spcPts val="720"/>
              </a:spcBef>
              <a:spcAft>
                <a:spcPts val="0"/>
              </a:spcAft>
            </a:pPr>
            <a:r>
              <a:rPr lang="en-US" sz="2000" dirty="0"/>
              <a:t>Does everyone on our team have a specific job or do all work equally on project and robot?</a:t>
            </a:r>
            <a:endParaRPr sz="2000" dirty="0"/>
          </a:p>
          <a:p>
            <a:pPr marL="800100" indent="-342900">
              <a:spcBef>
                <a:spcPts val="720"/>
              </a:spcBef>
              <a:spcAft>
                <a:spcPts val="0"/>
              </a:spcAft>
            </a:pPr>
            <a:r>
              <a:rPr lang="en-US" sz="2000" dirty="0"/>
              <a:t>How do we make decisions?</a:t>
            </a:r>
            <a:endParaRPr sz="2000" dirty="0"/>
          </a:p>
          <a:p>
            <a:pPr marL="457200" lvl="0" indent="0">
              <a:spcBef>
                <a:spcPts val="720"/>
              </a:spcBef>
              <a:spcAft>
                <a:spcPts val="600"/>
              </a:spcAft>
              <a:buNone/>
            </a:pPr>
            <a:endParaRPr sz="2000" dirty="0"/>
          </a:p>
        </p:txBody>
      </p:sp>
      <p:sp>
        <p:nvSpPr>
          <p:cNvPr id="192" name="Shape 192"/>
          <p:cNvSpPr txBox="1">
            <a:spLocks noGrp="1"/>
          </p:cNvSpPr>
          <p:nvPr>
            <p:ph type="sldNum" idx="12"/>
          </p:nvPr>
        </p:nvSpPr>
        <p:spPr>
          <a:xfrm>
            <a:off x="7800476" y="6392242"/>
            <a:ext cx="770400" cy="3651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11</a:t>
            </a:fld>
            <a:endParaRPr/>
          </a:p>
        </p:txBody>
      </p:sp>
      <p:pic>
        <p:nvPicPr>
          <p:cNvPr id="193" name="Shape 19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468250" y="4316658"/>
            <a:ext cx="3806424" cy="1863817"/>
          </a:xfrm>
          <a:prstGeom prst="rect">
            <a:avLst/>
          </a:prstGeom>
          <a:noFill/>
          <a:ln>
            <a:noFill/>
          </a:ln>
        </p:spPr>
      </p:pic>
    </p:spTree>
    <p:extLst>
      <p:ext uri="{BB962C8B-B14F-4D97-AF65-F5344CB8AC3E}">
        <p14:creationId xmlns:p14="http://schemas.microsoft.com/office/powerpoint/2010/main" val="1920715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581192" y="687475"/>
            <a:ext cx="7989900" cy="596700"/>
          </a:xfrm>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a:t>FINAL THOUGHTS...</a:t>
            </a:r>
            <a:endParaRPr/>
          </a:p>
        </p:txBody>
      </p:sp>
      <p:sp>
        <p:nvSpPr>
          <p:cNvPr id="200" name="Shape 200"/>
          <p:cNvSpPr txBox="1">
            <a:spLocks noGrp="1"/>
          </p:cNvSpPr>
          <p:nvPr>
            <p:ph type="body" idx="1"/>
          </p:nvPr>
        </p:nvSpPr>
        <p:spPr>
          <a:xfrm>
            <a:off x="448091" y="1505583"/>
            <a:ext cx="8238600" cy="4353300"/>
          </a:xfrm>
          <a:prstGeom prst="rect">
            <a:avLst/>
          </a:prstGeom>
        </p:spPr>
        <p:txBody>
          <a:bodyPr spcFirstLastPara="1" wrap="square" lIns="91425" tIns="45700" rIns="91425" bIns="45700" anchor="t" anchorCtr="0">
            <a:noAutofit/>
          </a:bodyPr>
          <a:lstStyle/>
          <a:p>
            <a:pPr>
              <a:spcBef>
                <a:spcPts val="720"/>
              </a:spcBef>
              <a:spcAft>
                <a:spcPts val="0"/>
              </a:spcAft>
            </a:pPr>
            <a:r>
              <a:rPr lang="en-US" sz="2200" dirty="0"/>
              <a:t>Be sure to share information about your community outreach and what you have done to share your FIRST experiences with others.</a:t>
            </a:r>
            <a:endParaRPr sz="2200" dirty="0"/>
          </a:p>
          <a:p>
            <a:pPr>
              <a:spcBef>
                <a:spcPts val="720"/>
              </a:spcBef>
              <a:spcAft>
                <a:spcPts val="0"/>
              </a:spcAft>
            </a:pPr>
            <a:endParaRPr sz="2200" dirty="0"/>
          </a:p>
          <a:p>
            <a:pPr>
              <a:spcBef>
                <a:spcPts val="720"/>
              </a:spcBef>
            </a:pPr>
            <a:r>
              <a:rPr lang="en-US" sz="2200" dirty="0"/>
              <a:t>It’s important to keep documentation on all of your core values and community outreach activities. These can be kept in a binder or engineering notebook.</a:t>
            </a:r>
            <a:endParaRPr sz="2200" dirty="0"/>
          </a:p>
        </p:txBody>
      </p:sp>
      <p:sp>
        <p:nvSpPr>
          <p:cNvPr id="201" name="Shape 201"/>
          <p:cNvSpPr txBox="1">
            <a:spLocks noGrp="1"/>
          </p:cNvSpPr>
          <p:nvPr>
            <p:ph type="sldNum" idx="12"/>
          </p:nvPr>
        </p:nvSpPr>
        <p:spPr>
          <a:xfrm>
            <a:off x="7800476" y="6392242"/>
            <a:ext cx="770400" cy="3651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12</a:t>
            </a:fld>
            <a:endParaRPr/>
          </a:p>
        </p:txBody>
      </p:sp>
      <p:pic>
        <p:nvPicPr>
          <p:cNvPr id="202" name="Shape 20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988850" y="4066650"/>
            <a:ext cx="2984926" cy="2232476"/>
          </a:xfrm>
          <a:prstGeom prst="rect">
            <a:avLst/>
          </a:prstGeom>
          <a:noFill/>
          <a:ln>
            <a:noFill/>
          </a:ln>
        </p:spPr>
      </p:pic>
      <p:pic>
        <p:nvPicPr>
          <p:cNvPr id="203" name="Shape 20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593150" y="4066650"/>
            <a:ext cx="3336125" cy="2232475"/>
          </a:xfrm>
          <a:prstGeom prst="rect">
            <a:avLst/>
          </a:prstGeom>
          <a:noFill/>
          <a:ln>
            <a:noFill/>
          </a:ln>
        </p:spPr>
      </p:pic>
    </p:spTree>
    <p:extLst>
      <p:ext uri="{BB962C8B-B14F-4D97-AF65-F5344CB8AC3E}">
        <p14:creationId xmlns:p14="http://schemas.microsoft.com/office/powerpoint/2010/main" val="4286332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581192" y="687475"/>
            <a:ext cx="7989752" cy="596796"/>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lt1"/>
              </a:buClr>
              <a:buSzPts val="2800"/>
              <a:buFont typeface="Cabin"/>
              <a:buNone/>
            </a:pPr>
            <a:r>
              <a:rPr lang="en-US" sz="2800" b="0" i="0" u="none" strike="noStrike" cap="none">
                <a:solidFill>
                  <a:schemeClr val="lt1"/>
                </a:solidFill>
                <a:latin typeface="Cabin"/>
                <a:ea typeface="Cabin"/>
                <a:cs typeface="Cabin"/>
                <a:sym typeface="Cabin"/>
              </a:rPr>
              <a:t>CREDITS</a:t>
            </a:r>
            <a:endParaRPr/>
          </a:p>
        </p:txBody>
      </p:sp>
      <p:sp>
        <p:nvSpPr>
          <p:cNvPr id="209" name="Shape 209"/>
          <p:cNvSpPr txBox="1">
            <a:spLocks noGrp="1"/>
          </p:cNvSpPr>
          <p:nvPr>
            <p:ph type="body" idx="1"/>
          </p:nvPr>
        </p:nvSpPr>
        <p:spPr>
          <a:xfrm>
            <a:off x="448091" y="1505583"/>
            <a:ext cx="8238707" cy="4353215"/>
          </a:xfrm>
          <a:prstGeom prst="rect">
            <a:avLst/>
          </a:prstGeom>
          <a:noFill/>
          <a:ln>
            <a:noFill/>
          </a:ln>
        </p:spPr>
        <p:txBody>
          <a:bodyPr spcFirstLastPara="1" wrap="square" lIns="91425" tIns="45700" rIns="91425" bIns="45700" anchor="t" anchorCtr="0">
            <a:noAutofit/>
          </a:bodyPr>
          <a:lstStyle/>
          <a:p>
            <a:pPr>
              <a:spcBef>
                <a:spcPts val="0"/>
              </a:spcBef>
              <a:spcAft>
                <a:spcPts val="0"/>
              </a:spcAft>
              <a:buSzPts val="2576"/>
            </a:pPr>
            <a:r>
              <a:rPr lang="en-US" sz="2800" b="0" i="0" u="none" strike="noStrike" cap="none" dirty="0">
                <a:solidFill>
                  <a:schemeClr val="dk2"/>
                </a:solidFill>
                <a:latin typeface="Cabin"/>
                <a:ea typeface="Cabin"/>
                <a:cs typeface="Cabin"/>
                <a:sym typeface="Cabin"/>
              </a:rPr>
              <a:t>This lesson was written by</a:t>
            </a:r>
            <a:r>
              <a:rPr lang="en-US" sz="2800" dirty="0"/>
              <a:t> the Bayou Builders (https://</a:t>
            </a:r>
            <a:r>
              <a:rPr lang="en-US" sz="2800" dirty="0" err="1"/>
              <a:t>www.bayoubuilders.org</a:t>
            </a:r>
            <a:r>
              <a:rPr lang="en-US" sz="2800" dirty="0"/>
              <a:t>/)</a:t>
            </a:r>
            <a:endParaRPr dirty="0"/>
          </a:p>
          <a:p>
            <a:pPr>
              <a:spcBef>
                <a:spcPts val="1160"/>
              </a:spcBef>
              <a:spcAft>
                <a:spcPts val="0"/>
              </a:spcAft>
              <a:buSzPts val="2576"/>
            </a:pPr>
            <a:r>
              <a:rPr lang="en-US" sz="2800" b="0" i="0" u="none" strike="noStrike" cap="none" dirty="0">
                <a:solidFill>
                  <a:schemeClr val="dk2"/>
                </a:solidFill>
                <a:latin typeface="Cabin"/>
                <a:ea typeface="Cabin"/>
                <a:cs typeface="Cabin"/>
                <a:sym typeface="Cabin"/>
              </a:rPr>
              <a:t>More lessons for FIRST LEGO League are available at </a:t>
            </a:r>
            <a:r>
              <a:rPr lang="en-US" sz="2800" b="0" i="0" u="sng" strike="noStrike" cap="none" dirty="0">
                <a:solidFill>
                  <a:schemeClr val="hlink"/>
                </a:solidFill>
                <a:latin typeface="Cabin"/>
                <a:ea typeface="Cabin"/>
                <a:cs typeface="Cabin"/>
                <a:sym typeface="Cabin"/>
                <a:hlinkClick r:id="rId3"/>
              </a:rPr>
              <a:t>www.flltutorials.com</a:t>
            </a:r>
            <a:endParaRPr sz="2800" b="0" i="0" u="none" strike="noStrike" cap="none" dirty="0">
              <a:solidFill>
                <a:srgbClr val="0070C0"/>
              </a:solidFill>
              <a:latin typeface="Cabin"/>
              <a:ea typeface="Cabin"/>
              <a:cs typeface="Cabin"/>
              <a:sym typeface="Cabin"/>
            </a:endParaRPr>
          </a:p>
          <a:p>
            <a:pPr marL="306000" marR="0" lvl="0" indent="-142424" algn="l" rtl="0">
              <a:spcBef>
                <a:spcPts val="1160"/>
              </a:spcBef>
              <a:spcAft>
                <a:spcPts val="0"/>
              </a:spcAft>
              <a:buClr>
                <a:schemeClr val="accent2"/>
              </a:buClr>
              <a:buSzPts val="2576"/>
              <a:buFont typeface="Noto Sans Symbols"/>
              <a:buNone/>
            </a:pPr>
            <a:endParaRPr sz="2800" b="0" i="0" u="none" strike="noStrike" cap="none" dirty="0">
              <a:solidFill>
                <a:schemeClr val="dk2"/>
              </a:solidFill>
              <a:latin typeface="Cabin"/>
              <a:ea typeface="Cabin"/>
              <a:cs typeface="Cabin"/>
              <a:sym typeface="Cabin"/>
            </a:endParaRPr>
          </a:p>
          <a:p>
            <a:pPr marL="306000" marR="0" lvl="0" indent="-95688" algn="l" rtl="0">
              <a:spcBef>
                <a:spcPts val="1320"/>
              </a:spcBef>
              <a:spcAft>
                <a:spcPts val="0"/>
              </a:spcAft>
              <a:buClr>
                <a:schemeClr val="accent2"/>
              </a:buClr>
              <a:buSzPts val="3312"/>
              <a:buFont typeface="Noto Sans Symbols"/>
              <a:buNone/>
            </a:pPr>
            <a:endParaRPr sz="3600" b="0" i="0" u="none" strike="noStrike" cap="none" dirty="0">
              <a:solidFill>
                <a:schemeClr val="dk2"/>
              </a:solidFill>
              <a:latin typeface="Cabin"/>
              <a:ea typeface="Cabin"/>
              <a:cs typeface="Cabin"/>
              <a:sym typeface="Cabin"/>
            </a:endParaRPr>
          </a:p>
        </p:txBody>
      </p:sp>
      <p:sp>
        <p:nvSpPr>
          <p:cNvPr id="210" name="Shape 210"/>
          <p:cNvSpPr txBox="1">
            <a:spLocks noGrp="1"/>
          </p:cNvSpPr>
          <p:nvPr>
            <p:ph type="dt" idx="10"/>
          </p:nvPr>
        </p:nvSpPr>
        <p:spPr>
          <a:xfrm>
            <a:off x="5559327" y="6392242"/>
            <a:ext cx="21336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rgbClr val="2D58AC"/>
                </a:solidFill>
                <a:latin typeface="Cabin"/>
                <a:ea typeface="Cabin"/>
                <a:cs typeface="Cabin"/>
                <a:sym typeface="Cabin"/>
              </a:rPr>
              <a:t>Last Edit: </a:t>
            </a:r>
            <a:r>
              <a:rPr lang="en-US"/>
              <a:t>7</a:t>
            </a:r>
            <a:r>
              <a:rPr lang="en-US" sz="1800" b="0" i="0" u="none" strike="noStrike" cap="none">
                <a:solidFill>
                  <a:srgbClr val="2D58AC"/>
                </a:solidFill>
                <a:latin typeface="Cabin"/>
                <a:ea typeface="Cabin"/>
                <a:cs typeface="Cabin"/>
                <a:sym typeface="Cabin"/>
              </a:rPr>
              <a:t>/1</a:t>
            </a:r>
            <a:r>
              <a:rPr lang="en-US"/>
              <a:t>2</a:t>
            </a:r>
            <a:r>
              <a:rPr lang="en-US" sz="1800" b="0" i="0" u="none" strike="noStrike" cap="none">
                <a:solidFill>
                  <a:srgbClr val="2D58AC"/>
                </a:solidFill>
                <a:latin typeface="Cabin"/>
                <a:ea typeface="Cabin"/>
                <a:cs typeface="Cabin"/>
                <a:sym typeface="Cabin"/>
              </a:rPr>
              <a:t>/18</a:t>
            </a:r>
            <a:endParaRPr sz="1800" b="0" i="0" u="none" strike="noStrike" cap="none">
              <a:solidFill>
                <a:srgbClr val="2D58AC"/>
              </a:solidFill>
              <a:latin typeface="Cabin"/>
              <a:ea typeface="Cabin"/>
              <a:cs typeface="Cabin"/>
              <a:sym typeface="Cabin"/>
            </a:endParaRPr>
          </a:p>
        </p:txBody>
      </p:sp>
      <p:sp>
        <p:nvSpPr>
          <p:cNvPr id="211" name="Shape 211"/>
          <p:cNvSpPr txBox="1">
            <a:spLocks noGrp="1"/>
          </p:cNvSpPr>
          <p:nvPr>
            <p:ph type="ftr" idx="11"/>
          </p:nvPr>
        </p:nvSpPr>
        <p:spPr>
          <a:xfrm>
            <a:off x="581192" y="6387916"/>
            <a:ext cx="4870585"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rgbClr val="2D58AC"/>
                </a:solidFill>
                <a:latin typeface="Cabin"/>
                <a:ea typeface="Cabin"/>
                <a:cs typeface="Cabin"/>
                <a:sym typeface="Cabin"/>
              </a:rPr>
              <a:t>Copyright 2018, FLL TUTORIALS</a:t>
            </a:r>
            <a:endParaRPr sz="1800" b="0" i="0" u="none" strike="noStrike" cap="none">
              <a:solidFill>
                <a:srgbClr val="2D58AC"/>
              </a:solidFill>
              <a:latin typeface="Cabin"/>
              <a:ea typeface="Cabin"/>
              <a:cs typeface="Cabin"/>
              <a:sym typeface="Cabin"/>
            </a:endParaRPr>
          </a:p>
        </p:txBody>
      </p:sp>
      <p:sp>
        <p:nvSpPr>
          <p:cNvPr id="212" name="Shape 212"/>
          <p:cNvSpPr txBox="1">
            <a:spLocks noGrp="1"/>
          </p:cNvSpPr>
          <p:nvPr>
            <p:ph type="sldNum" idx="12"/>
          </p:nvPr>
        </p:nvSpPr>
        <p:spPr>
          <a:xfrm>
            <a:off x="7800476" y="6392242"/>
            <a:ext cx="770468"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rgbClr val="2D58AC"/>
                </a:solidFill>
                <a:latin typeface="Cabin"/>
                <a:ea typeface="Cabin"/>
                <a:cs typeface="Cabin"/>
                <a:sym typeface="Cabin"/>
              </a:rPr>
              <a:t>13</a:t>
            </a:fld>
            <a:endParaRPr sz="1800" b="0" i="0" u="none" strike="noStrike" cap="none">
              <a:solidFill>
                <a:srgbClr val="2D58AC"/>
              </a:solidFill>
              <a:latin typeface="Cabin"/>
              <a:ea typeface="Cabin"/>
              <a:cs typeface="Cabin"/>
              <a:sym typeface="Cabin"/>
            </a:endParaRPr>
          </a:p>
        </p:txBody>
      </p:sp>
      <p:sp>
        <p:nvSpPr>
          <p:cNvPr id="213" name="Shape 213"/>
          <p:cNvSpPr txBox="1"/>
          <p:nvPr/>
        </p:nvSpPr>
        <p:spPr>
          <a:xfrm>
            <a:off x="572568" y="5047077"/>
            <a:ext cx="7989752"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0" i="0" u="sng" strike="noStrike" cap="none">
                <a:solidFill>
                  <a:schemeClr val="hlink"/>
                </a:solidFill>
                <a:latin typeface="Cabin"/>
                <a:ea typeface="Cabin"/>
                <a:cs typeface="Cabin"/>
                <a:sym typeface="Cabin"/>
                <a:hlinkClick r:id="rId4"/>
              </a:rPr>
              <a:t>Creative Commons Attribution-NonCommercial-ShareAlike 4.0 International License</a:t>
            </a:r>
            <a:endParaRPr sz="2400" b="0" i="0" u="none" strike="noStrike" cap="none">
              <a:solidFill>
                <a:schemeClr val="dk1"/>
              </a:solidFill>
              <a:latin typeface="Cabin"/>
              <a:ea typeface="Cabin"/>
              <a:cs typeface="Cabin"/>
              <a:sym typeface="Cabin"/>
            </a:endParaRPr>
          </a:p>
        </p:txBody>
      </p:sp>
      <p:pic>
        <p:nvPicPr>
          <p:cNvPr id="214" name="Shape 214"/>
          <p:cNvPicPr preferRelativeResize="0"/>
          <p:nvPr/>
        </p:nvPicPr>
        <p:blipFill rotWithShape="1">
          <a:blip r:embed="rId5">
            <a:alphaModFix/>
          </a:blip>
          <a:srcRect/>
          <a:stretch/>
        </p:blipFill>
        <p:spPr>
          <a:xfrm>
            <a:off x="3486559" y="4035813"/>
            <a:ext cx="2552700" cy="889000"/>
          </a:xfrm>
          <a:prstGeom prst="rect">
            <a:avLst/>
          </a:prstGeom>
          <a:noFill/>
          <a:ln>
            <a:noFill/>
          </a:ln>
        </p:spPr>
      </p:pic>
    </p:spTree>
    <p:extLst>
      <p:ext uri="{BB962C8B-B14F-4D97-AF65-F5344CB8AC3E}">
        <p14:creationId xmlns:p14="http://schemas.microsoft.com/office/powerpoint/2010/main" val="4210231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311E-1C03-744B-B5D0-AB7D5362D00E}"/>
              </a:ext>
            </a:extLst>
          </p:cNvPr>
          <p:cNvSpPr>
            <a:spLocks noGrp="1"/>
          </p:cNvSpPr>
          <p:nvPr>
            <p:ph type="title"/>
          </p:nvPr>
        </p:nvSpPr>
        <p:spPr/>
        <p:txBody>
          <a:bodyPr/>
          <a:lstStyle/>
          <a:p>
            <a:r>
              <a:rPr lang="en-US" dirty="0"/>
              <a:t>MEET THE TEAM</a:t>
            </a:r>
          </a:p>
        </p:txBody>
      </p:sp>
      <p:sp>
        <p:nvSpPr>
          <p:cNvPr id="3" name="Date Placeholder 2">
            <a:extLst>
              <a:ext uri="{FF2B5EF4-FFF2-40B4-BE49-F238E27FC236}">
                <a16:creationId xmlns:a16="http://schemas.microsoft.com/office/drawing/2014/main" id="{E9BCD344-DCAF-2B45-B15C-F13013CD4E6E}"/>
              </a:ext>
            </a:extLst>
          </p:cNvPr>
          <p:cNvSpPr>
            <a:spLocks noGrp="1"/>
          </p:cNvSpPr>
          <p:nvPr>
            <p:ph type="dt" sz="half" idx="10"/>
          </p:nvPr>
        </p:nvSpPr>
        <p:spPr/>
        <p:txBody>
          <a:bodyPr/>
          <a:lstStyle/>
          <a:p>
            <a:fld id="{88384E45-FBC5-2346-A08F-1A14F8C36C36}" type="datetime1">
              <a:rPr lang="en-US" smtClean="0"/>
              <a:t>7/18/18</a:t>
            </a:fld>
            <a:endParaRPr lang="en-US" dirty="0"/>
          </a:p>
        </p:txBody>
      </p:sp>
      <p:sp>
        <p:nvSpPr>
          <p:cNvPr id="4" name="Footer Placeholder 3">
            <a:extLst>
              <a:ext uri="{FF2B5EF4-FFF2-40B4-BE49-F238E27FC236}">
                <a16:creationId xmlns:a16="http://schemas.microsoft.com/office/drawing/2014/main" id="{4DFAAAB1-593B-7842-A5C1-8F1ABFF77B97}"/>
              </a:ext>
            </a:extLst>
          </p:cNvPr>
          <p:cNvSpPr>
            <a:spLocks noGrp="1"/>
          </p:cNvSpPr>
          <p:nvPr>
            <p:ph type="ftr" sz="quarter" idx="11"/>
          </p:nvPr>
        </p:nvSpPr>
        <p:spPr/>
        <p:txBody>
          <a:bodyPr/>
          <a:lstStyle/>
          <a:p>
            <a:r>
              <a:rPr lang="en-US"/>
              <a:t>Copyright 2018, FLL TUTORIALS</a:t>
            </a:r>
            <a:endParaRPr lang="en-US" dirty="0"/>
          </a:p>
        </p:txBody>
      </p:sp>
      <p:sp>
        <p:nvSpPr>
          <p:cNvPr id="5" name="Slide Number Placeholder 4">
            <a:extLst>
              <a:ext uri="{FF2B5EF4-FFF2-40B4-BE49-F238E27FC236}">
                <a16:creationId xmlns:a16="http://schemas.microsoft.com/office/drawing/2014/main" id="{5FB3F1D6-1FFA-F745-A2B8-20E2873EC0AD}"/>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6" name="Content Placeholder 2">
            <a:extLst>
              <a:ext uri="{FF2B5EF4-FFF2-40B4-BE49-F238E27FC236}">
                <a16:creationId xmlns:a16="http://schemas.microsoft.com/office/drawing/2014/main" id="{A7BB56F2-6E87-654C-B1E5-F5B814863B91}"/>
              </a:ext>
            </a:extLst>
          </p:cNvPr>
          <p:cNvSpPr txBox="1">
            <a:spLocks/>
          </p:cNvSpPr>
          <p:nvPr/>
        </p:nvSpPr>
        <p:spPr>
          <a:xfrm>
            <a:off x="387327" y="1992688"/>
            <a:ext cx="3712744" cy="4324247"/>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t>Bayou Builders are a 10-person, community-based team in Hammond, Louisiana.</a:t>
            </a:r>
          </a:p>
          <a:p>
            <a:r>
              <a:rPr lang="en-US" sz="1600" dirty="0"/>
              <a:t>They have won a Champions’ or Champion’s Runner-up award every year in their state and attended the North American Open, Razorback Open and World Festival. </a:t>
            </a:r>
          </a:p>
          <a:p>
            <a:r>
              <a:rPr lang="en-US" sz="1600" dirty="0"/>
              <a:t>In 2017, they were also nominated for the Global Innovation Award from Louisiana.</a:t>
            </a:r>
          </a:p>
          <a:p>
            <a:r>
              <a:rPr lang="en-US" sz="1600" dirty="0"/>
              <a:t>Bayou Builders are very involved in their community, giving hundreds of hours to outreach activities each year</a:t>
            </a:r>
          </a:p>
          <a:p>
            <a:pPr marL="0" indent="0">
              <a:buNone/>
            </a:pPr>
            <a:endParaRPr lang="en-US" sz="1200" dirty="0"/>
          </a:p>
        </p:txBody>
      </p:sp>
      <p:pic>
        <p:nvPicPr>
          <p:cNvPr id="7" name="Picture 6">
            <a:extLst>
              <a:ext uri="{FF2B5EF4-FFF2-40B4-BE49-F238E27FC236}">
                <a16:creationId xmlns:a16="http://schemas.microsoft.com/office/drawing/2014/main" id="{4359A5E2-BA8C-8348-AB6C-C78826FE64C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100071" y="2786863"/>
            <a:ext cx="4609250" cy="2036003"/>
          </a:xfrm>
          <a:prstGeom prst="rect">
            <a:avLst/>
          </a:prstGeom>
        </p:spPr>
      </p:pic>
    </p:spTree>
    <p:extLst>
      <p:ext uri="{BB962C8B-B14F-4D97-AF65-F5344CB8AC3E}">
        <p14:creationId xmlns:p14="http://schemas.microsoft.com/office/powerpoint/2010/main" val="2453344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581192" y="687475"/>
            <a:ext cx="7989752" cy="596796"/>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lt1"/>
              </a:buClr>
              <a:buSzPts val="2800"/>
              <a:buFont typeface="Cabin"/>
              <a:buNone/>
            </a:pPr>
            <a:r>
              <a:rPr lang="en-US" sz="2800" b="0" i="0" u="none" strike="noStrike" cap="none">
                <a:solidFill>
                  <a:schemeClr val="lt1"/>
                </a:solidFill>
                <a:latin typeface="Cabin"/>
                <a:ea typeface="Cabin"/>
                <a:cs typeface="Cabin"/>
                <a:sym typeface="Cabin"/>
              </a:rPr>
              <a:t>WH</a:t>
            </a:r>
            <a:r>
              <a:rPr lang="en-US"/>
              <a:t>AT</a:t>
            </a:r>
            <a:r>
              <a:rPr lang="en-US" sz="2800" b="0" i="0" u="none" strike="noStrike" cap="none">
                <a:solidFill>
                  <a:schemeClr val="lt1"/>
                </a:solidFill>
                <a:latin typeface="Cabin"/>
                <a:ea typeface="Cabin"/>
                <a:cs typeface="Cabin"/>
                <a:sym typeface="Cabin"/>
              </a:rPr>
              <a:t> IS A TYPICAL JUDGING SESSION LIKE?</a:t>
            </a:r>
            <a:endParaRPr/>
          </a:p>
        </p:txBody>
      </p:sp>
      <p:sp>
        <p:nvSpPr>
          <p:cNvPr id="108" name="Shape 108"/>
          <p:cNvSpPr txBox="1">
            <a:spLocks noGrp="1"/>
          </p:cNvSpPr>
          <p:nvPr>
            <p:ph type="body" idx="1"/>
          </p:nvPr>
        </p:nvSpPr>
        <p:spPr>
          <a:xfrm>
            <a:off x="448091" y="1505583"/>
            <a:ext cx="8207535" cy="4353215"/>
          </a:xfrm>
          <a:prstGeom prst="rect">
            <a:avLst/>
          </a:prstGeom>
          <a:noFill/>
          <a:ln>
            <a:noFill/>
          </a:ln>
        </p:spPr>
        <p:txBody>
          <a:bodyPr spcFirstLastPara="1" wrap="square" lIns="91425" tIns="45700" rIns="91425" bIns="45700" anchor="t" anchorCtr="0">
            <a:noAutofit/>
          </a:bodyPr>
          <a:lstStyle/>
          <a:p>
            <a:pPr marL="342900" lvl="1" indent="-342900">
              <a:spcBef>
                <a:spcPts val="0"/>
              </a:spcBef>
              <a:spcAft>
                <a:spcPts val="0"/>
              </a:spcAft>
              <a:buSzPts val="2208"/>
            </a:pPr>
            <a:r>
              <a:rPr lang="en-US" sz="2400" dirty="0"/>
              <a:t>Core Values judging is a lot of fun. It’s your team’s chance to share its identity.  It’s your chance to share your team goals and why being a part of FLL is important to you.</a:t>
            </a:r>
            <a:endParaRPr sz="2400" dirty="0"/>
          </a:p>
          <a:p>
            <a:pPr marL="749958" lvl="1" indent="-285750">
              <a:spcBef>
                <a:spcPts val="0"/>
              </a:spcBef>
              <a:spcAft>
                <a:spcPts val="0"/>
              </a:spcAft>
              <a:buSzPts val="2208"/>
            </a:pPr>
            <a:endParaRPr sz="1800" dirty="0"/>
          </a:p>
          <a:p>
            <a:pPr marL="342900" lvl="1" indent="-342900">
              <a:spcBef>
                <a:spcPts val="0"/>
              </a:spcBef>
              <a:spcAft>
                <a:spcPts val="0"/>
              </a:spcAft>
              <a:buSzPts val="2208"/>
            </a:pPr>
            <a:r>
              <a:rPr lang="en-US" sz="2400" dirty="0"/>
              <a:t>Judging typically begins with a team building activity. You will have a set time to complete the activity. </a:t>
            </a:r>
            <a:endParaRPr sz="2400" dirty="0"/>
          </a:p>
          <a:p>
            <a:pPr marL="630000" marR="0" lvl="1" indent="-165792" algn="l" rtl="0">
              <a:spcBef>
                <a:spcPts val="0"/>
              </a:spcBef>
              <a:spcAft>
                <a:spcPts val="0"/>
              </a:spcAft>
              <a:buClr>
                <a:schemeClr val="accent2"/>
              </a:buClr>
              <a:buSzPts val="2208"/>
              <a:buFont typeface="Noto Sans Symbols"/>
              <a:buNone/>
            </a:pPr>
            <a:endParaRPr sz="2400" dirty="0"/>
          </a:p>
          <a:p>
            <a:pPr marL="630000" marR="0" lvl="1" indent="-165792" algn="l" rtl="0">
              <a:spcBef>
                <a:spcPts val="0"/>
              </a:spcBef>
              <a:spcAft>
                <a:spcPts val="0"/>
              </a:spcAft>
              <a:buClr>
                <a:schemeClr val="accent2"/>
              </a:buClr>
              <a:buSzPts val="2208"/>
              <a:buFont typeface="Noto Sans Symbols"/>
              <a:buNone/>
            </a:pPr>
            <a:endParaRPr sz="2400" dirty="0"/>
          </a:p>
          <a:p>
            <a:pPr marL="0" marR="0" lvl="0" indent="0" algn="l" rtl="0">
              <a:spcBef>
                <a:spcPts val="0"/>
              </a:spcBef>
              <a:spcAft>
                <a:spcPts val="0"/>
              </a:spcAft>
              <a:buNone/>
            </a:pPr>
            <a:r>
              <a:rPr lang="en-US" sz="2400" dirty="0"/>
              <a:t> </a:t>
            </a:r>
            <a:endParaRPr sz="2400" b="0" i="0" u="none" strike="noStrike" cap="none" dirty="0">
              <a:solidFill>
                <a:schemeClr val="dk2"/>
              </a:solidFill>
              <a:latin typeface="Cabin"/>
              <a:ea typeface="Cabin"/>
              <a:cs typeface="Cabin"/>
              <a:sym typeface="Cabin"/>
            </a:endParaRPr>
          </a:p>
        </p:txBody>
      </p:sp>
      <p:sp>
        <p:nvSpPr>
          <p:cNvPr id="109" name="Shape 109"/>
          <p:cNvSpPr txBox="1">
            <a:spLocks noGrp="1"/>
          </p:cNvSpPr>
          <p:nvPr>
            <p:ph type="dt" idx="10"/>
          </p:nvPr>
        </p:nvSpPr>
        <p:spPr>
          <a:xfrm>
            <a:off x="5559327" y="6392242"/>
            <a:ext cx="21336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rgbClr val="2D58AC"/>
                </a:solidFill>
                <a:latin typeface="Cabin"/>
                <a:ea typeface="Cabin"/>
                <a:cs typeface="Cabin"/>
                <a:sym typeface="Cabin"/>
              </a:rPr>
              <a:t>Last Edit: </a:t>
            </a:r>
            <a:r>
              <a:rPr lang="en-US"/>
              <a:t>7</a:t>
            </a:r>
            <a:r>
              <a:rPr lang="en-US" sz="1800" b="0" i="0" u="none" strike="noStrike" cap="none">
                <a:solidFill>
                  <a:srgbClr val="2D58AC"/>
                </a:solidFill>
                <a:latin typeface="Cabin"/>
                <a:ea typeface="Cabin"/>
                <a:cs typeface="Cabin"/>
                <a:sym typeface="Cabin"/>
              </a:rPr>
              <a:t>/1</a:t>
            </a:r>
            <a:r>
              <a:rPr lang="en-US"/>
              <a:t>2</a:t>
            </a:r>
            <a:r>
              <a:rPr lang="en-US" sz="1800" b="0" i="0" u="none" strike="noStrike" cap="none">
                <a:solidFill>
                  <a:srgbClr val="2D58AC"/>
                </a:solidFill>
                <a:latin typeface="Cabin"/>
                <a:ea typeface="Cabin"/>
                <a:cs typeface="Cabin"/>
                <a:sym typeface="Cabin"/>
              </a:rPr>
              <a:t>/18</a:t>
            </a:r>
            <a:endParaRPr sz="1800" b="0" i="0" u="none" strike="noStrike" cap="none">
              <a:solidFill>
                <a:srgbClr val="2D58AC"/>
              </a:solidFill>
              <a:latin typeface="Cabin"/>
              <a:ea typeface="Cabin"/>
              <a:cs typeface="Cabin"/>
              <a:sym typeface="Cabin"/>
            </a:endParaRPr>
          </a:p>
        </p:txBody>
      </p:sp>
      <p:sp>
        <p:nvSpPr>
          <p:cNvPr id="110" name="Shape 110"/>
          <p:cNvSpPr txBox="1">
            <a:spLocks noGrp="1"/>
          </p:cNvSpPr>
          <p:nvPr>
            <p:ph type="ftr" idx="11"/>
          </p:nvPr>
        </p:nvSpPr>
        <p:spPr>
          <a:xfrm>
            <a:off x="581192" y="6387916"/>
            <a:ext cx="4870585"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rgbClr val="2D58AC"/>
                </a:solidFill>
                <a:latin typeface="Cabin"/>
                <a:ea typeface="Cabin"/>
                <a:cs typeface="Cabin"/>
                <a:sym typeface="Cabin"/>
              </a:rPr>
              <a:t>Copyright 2018, FLL TUTORIALS</a:t>
            </a:r>
            <a:endParaRPr/>
          </a:p>
        </p:txBody>
      </p:sp>
      <p:sp>
        <p:nvSpPr>
          <p:cNvPr id="111" name="Shape 111"/>
          <p:cNvSpPr txBox="1"/>
          <p:nvPr/>
        </p:nvSpPr>
        <p:spPr>
          <a:xfrm>
            <a:off x="7800476" y="6392242"/>
            <a:ext cx="770468"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rgbClr val="2D58AC"/>
                </a:solidFill>
                <a:latin typeface="Cabin"/>
                <a:ea typeface="Cabin"/>
                <a:cs typeface="Cabin"/>
                <a:sym typeface="Cabin"/>
              </a:rPr>
              <a:t>3</a:t>
            </a:fld>
            <a:endParaRPr sz="1800" b="0" i="0" u="none" strike="noStrike" cap="none">
              <a:solidFill>
                <a:srgbClr val="2D58AC"/>
              </a:solidFill>
              <a:latin typeface="Cabin"/>
              <a:ea typeface="Cabin"/>
              <a:cs typeface="Cabin"/>
              <a:sym typeface="Cabin"/>
            </a:endParaRPr>
          </a:p>
        </p:txBody>
      </p:sp>
      <p:pic>
        <p:nvPicPr>
          <p:cNvPr id="112" name="Shape 11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101400" y="3765525"/>
            <a:ext cx="3211176" cy="2408375"/>
          </a:xfrm>
          <a:prstGeom prst="rect">
            <a:avLst/>
          </a:prstGeom>
          <a:noFill/>
          <a:ln>
            <a:noFill/>
          </a:ln>
        </p:spPr>
      </p:pic>
      <p:pic>
        <p:nvPicPr>
          <p:cNvPr id="113" name="Shape 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804450" y="3765525"/>
            <a:ext cx="3211150" cy="2408375"/>
          </a:xfrm>
          <a:prstGeom prst="rect">
            <a:avLst/>
          </a:prstGeom>
          <a:noFill/>
          <a:ln>
            <a:noFill/>
          </a:ln>
        </p:spPr>
      </p:pic>
    </p:spTree>
    <p:extLst>
      <p:ext uri="{BB962C8B-B14F-4D97-AF65-F5344CB8AC3E}">
        <p14:creationId xmlns:p14="http://schemas.microsoft.com/office/powerpoint/2010/main" val="2160113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581192" y="687475"/>
            <a:ext cx="7989900" cy="596700"/>
          </a:xfrm>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a:t>WHAT TO EXPECT IN CORE VALUES JUDGING</a:t>
            </a:r>
            <a:endParaRPr/>
          </a:p>
        </p:txBody>
      </p:sp>
      <p:sp>
        <p:nvSpPr>
          <p:cNvPr id="120" name="Shape 120"/>
          <p:cNvSpPr txBox="1">
            <a:spLocks noGrp="1"/>
          </p:cNvSpPr>
          <p:nvPr>
            <p:ph type="body" idx="1"/>
          </p:nvPr>
        </p:nvSpPr>
        <p:spPr>
          <a:xfrm>
            <a:off x="448091" y="1505583"/>
            <a:ext cx="8238600" cy="4353300"/>
          </a:xfrm>
          <a:prstGeom prst="rect">
            <a:avLst/>
          </a:prstGeom>
        </p:spPr>
        <p:txBody>
          <a:bodyPr spcFirstLastPara="1" wrap="square" lIns="91425" tIns="45700" rIns="91425" bIns="45700" anchor="t" anchorCtr="0">
            <a:noAutofit/>
          </a:bodyPr>
          <a:lstStyle/>
          <a:p>
            <a:pPr marL="342900" lvl="1" indent="-342900">
              <a:spcBef>
                <a:spcPts val="0"/>
              </a:spcBef>
              <a:spcAft>
                <a:spcPts val="0"/>
              </a:spcAft>
              <a:buSzPts val="2208"/>
            </a:pPr>
            <a:r>
              <a:rPr lang="en-US" sz="2400" dirty="0"/>
              <a:t>Following the activity, you will have a chance to give a brief presentation of your poster.</a:t>
            </a:r>
            <a:endParaRPr sz="2400" dirty="0"/>
          </a:p>
          <a:p>
            <a:pPr marL="749958" lvl="1" indent="-285750">
              <a:spcBef>
                <a:spcPts val="0"/>
              </a:spcBef>
              <a:spcAft>
                <a:spcPts val="0"/>
              </a:spcAft>
              <a:buSzPts val="2208"/>
            </a:pPr>
            <a:endParaRPr sz="1400" dirty="0"/>
          </a:p>
          <a:p>
            <a:pPr marL="342900" lvl="1" indent="-342900">
              <a:spcBef>
                <a:spcPts val="0"/>
              </a:spcBef>
              <a:spcAft>
                <a:spcPts val="0"/>
              </a:spcAft>
              <a:buSzPts val="2208"/>
            </a:pPr>
            <a:r>
              <a:rPr lang="en-US" sz="2400" dirty="0"/>
              <a:t>You want to leave as much time as possible to answer questions.</a:t>
            </a:r>
            <a:endParaRPr dirty="0"/>
          </a:p>
        </p:txBody>
      </p:sp>
      <p:sp>
        <p:nvSpPr>
          <p:cNvPr id="121" name="Shape 121"/>
          <p:cNvSpPr txBox="1">
            <a:spLocks noGrp="1"/>
          </p:cNvSpPr>
          <p:nvPr>
            <p:ph type="sldNum" idx="12"/>
          </p:nvPr>
        </p:nvSpPr>
        <p:spPr>
          <a:xfrm>
            <a:off x="7800476" y="6392242"/>
            <a:ext cx="770400" cy="3651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4</a:t>
            </a:fld>
            <a:endParaRPr/>
          </a:p>
        </p:txBody>
      </p:sp>
      <p:pic>
        <p:nvPicPr>
          <p:cNvPr id="122" name="Shape 12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884304" y="3234966"/>
            <a:ext cx="5383675" cy="2845325"/>
          </a:xfrm>
          <a:prstGeom prst="rect">
            <a:avLst/>
          </a:prstGeom>
          <a:noFill/>
          <a:ln>
            <a:noFill/>
          </a:ln>
        </p:spPr>
      </p:pic>
    </p:spTree>
    <p:extLst>
      <p:ext uri="{BB962C8B-B14F-4D97-AF65-F5344CB8AC3E}">
        <p14:creationId xmlns:p14="http://schemas.microsoft.com/office/powerpoint/2010/main" val="3353575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581192" y="687475"/>
            <a:ext cx="7989752" cy="596796"/>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lt1"/>
              </a:buClr>
              <a:buSzPts val="2800"/>
              <a:buFont typeface="Cabin"/>
              <a:buNone/>
            </a:pPr>
            <a:r>
              <a:rPr lang="en-US" sz="2400" dirty="0"/>
              <a:t>PREPARING</a:t>
            </a:r>
            <a:r>
              <a:rPr lang="en-US" dirty="0"/>
              <a:t> FOR YOUR TEAM BUILDING ACTIVITY</a:t>
            </a:r>
            <a:endParaRPr dirty="0"/>
          </a:p>
        </p:txBody>
      </p:sp>
      <p:sp>
        <p:nvSpPr>
          <p:cNvPr id="128" name="Shape 128"/>
          <p:cNvSpPr txBox="1">
            <a:spLocks noGrp="1"/>
          </p:cNvSpPr>
          <p:nvPr>
            <p:ph type="body" idx="1"/>
          </p:nvPr>
        </p:nvSpPr>
        <p:spPr>
          <a:xfrm>
            <a:off x="448091" y="1505583"/>
            <a:ext cx="8238707" cy="4353215"/>
          </a:xfrm>
          <a:prstGeom prst="rect">
            <a:avLst/>
          </a:prstGeom>
          <a:noFill/>
          <a:ln>
            <a:noFill/>
          </a:ln>
        </p:spPr>
        <p:txBody>
          <a:bodyPr spcFirstLastPara="1" wrap="square" lIns="91425" tIns="45700" rIns="91425" bIns="45700" anchor="t" anchorCtr="0">
            <a:noAutofit/>
          </a:bodyPr>
          <a:lstStyle/>
          <a:p>
            <a:pPr>
              <a:spcBef>
                <a:spcPts val="0"/>
              </a:spcBef>
              <a:spcAft>
                <a:spcPts val="0"/>
              </a:spcAft>
            </a:pPr>
            <a:r>
              <a:rPr lang="en-US" sz="2200" dirty="0"/>
              <a:t>When working with a large team, it helps to designate one person as the Team Building Mediator for each competition. This person assists in collecting ideas and makes sure every member is heard.  </a:t>
            </a:r>
            <a:endParaRPr sz="2200" dirty="0"/>
          </a:p>
          <a:p>
            <a:pPr>
              <a:spcBef>
                <a:spcPts val="0"/>
              </a:spcBef>
              <a:spcAft>
                <a:spcPts val="0"/>
              </a:spcAft>
            </a:pPr>
            <a:endParaRPr sz="1400" dirty="0"/>
          </a:p>
          <a:p>
            <a:pPr>
              <a:spcBef>
                <a:spcPts val="0"/>
              </a:spcBef>
              <a:spcAft>
                <a:spcPts val="0"/>
              </a:spcAft>
            </a:pPr>
            <a:r>
              <a:rPr lang="en-US" sz="2200" dirty="0"/>
              <a:t>It’s also this member’s job to make sure everyone comes to an agreement and starts the activity.</a:t>
            </a:r>
            <a:endParaRPr sz="2200" dirty="0"/>
          </a:p>
          <a:p>
            <a:pPr marL="457200" marR="0" lvl="0" indent="0" algn="l" rtl="0">
              <a:spcBef>
                <a:spcPts val="0"/>
              </a:spcBef>
              <a:spcAft>
                <a:spcPts val="0"/>
              </a:spcAft>
              <a:buNone/>
            </a:pPr>
            <a:endParaRPr sz="2200" dirty="0"/>
          </a:p>
        </p:txBody>
      </p:sp>
      <p:sp>
        <p:nvSpPr>
          <p:cNvPr id="129" name="Shape 129"/>
          <p:cNvSpPr txBox="1">
            <a:spLocks noGrp="1"/>
          </p:cNvSpPr>
          <p:nvPr>
            <p:ph type="dt" idx="10"/>
          </p:nvPr>
        </p:nvSpPr>
        <p:spPr>
          <a:xfrm>
            <a:off x="5559327" y="6392242"/>
            <a:ext cx="21336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rgbClr val="2D58AC"/>
                </a:solidFill>
                <a:latin typeface="Cabin"/>
                <a:ea typeface="Cabin"/>
                <a:cs typeface="Cabin"/>
                <a:sym typeface="Cabin"/>
              </a:rPr>
              <a:t>Last Edit: </a:t>
            </a:r>
            <a:r>
              <a:rPr lang="en-US"/>
              <a:t>7/12</a:t>
            </a:r>
            <a:r>
              <a:rPr lang="en-US" sz="1800" b="0" i="0" u="none" strike="noStrike" cap="none">
                <a:solidFill>
                  <a:srgbClr val="2D58AC"/>
                </a:solidFill>
                <a:latin typeface="Cabin"/>
                <a:ea typeface="Cabin"/>
                <a:cs typeface="Cabin"/>
                <a:sym typeface="Cabin"/>
              </a:rPr>
              <a:t>/18</a:t>
            </a:r>
            <a:endParaRPr sz="1800" b="0" i="0" u="none" strike="noStrike" cap="none">
              <a:solidFill>
                <a:srgbClr val="2D58AC"/>
              </a:solidFill>
              <a:latin typeface="Cabin"/>
              <a:ea typeface="Cabin"/>
              <a:cs typeface="Cabin"/>
              <a:sym typeface="Cabin"/>
            </a:endParaRPr>
          </a:p>
        </p:txBody>
      </p:sp>
      <p:sp>
        <p:nvSpPr>
          <p:cNvPr id="130" name="Shape 130"/>
          <p:cNvSpPr txBox="1">
            <a:spLocks noGrp="1"/>
          </p:cNvSpPr>
          <p:nvPr>
            <p:ph type="ftr" idx="11"/>
          </p:nvPr>
        </p:nvSpPr>
        <p:spPr>
          <a:xfrm>
            <a:off x="581192" y="6387916"/>
            <a:ext cx="4870585"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rgbClr val="2D58AC"/>
                </a:solidFill>
                <a:latin typeface="Cabin"/>
                <a:ea typeface="Cabin"/>
                <a:cs typeface="Cabin"/>
                <a:sym typeface="Cabin"/>
              </a:rPr>
              <a:t>Copyright 2018, FLL TUTORIALS</a:t>
            </a:r>
            <a:endParaRPr sz="1800" b="0" i="0" u="none" strike="noStrike" cap="none">
              <a:solidFill>
                <a:srgbClr val="2D58AC"/>
              </a:solidFill>
              <a:latin typeface="Cabin"/>
              <a:ea typeface="Cabin"/>
              <a:cs typeface="Cabin"/>
              <a:sym typeface="Cabin"/>
            </a:endParaRPr>
          </a:p>
        </p:txBody>
      </p:sp>
      <p:sp>
        <p:nvSpPr>
          <p:cNvPr id="131" name="Shape 131"/>
          <p:cNvSpPr txBox="1">
            <a:spLocks noGrp="1"/>
          </p:cNvSpPr>
          <p:nvPr>
            <p:ph type="sldNum" idx="12"/>
          </p:nvPr>
        </p:nvSpPr>
        <p:spPr>
          <a:xfrm>
            <a:off x="7800476" y="6392242"/>
            <a:ext cx="770468"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rgbClr val="2D58AC"/>
                </a:solidFill>
                <a:latin typeface="Cabin"/>
                <a:ea typeface="Cabin"/>
                <a:cs typeface="Cabin"/>
                <a:sym typeface="Cabin"/>
              </a:rPr>
              <a:t>5</a:t>
            </a:fld>
            <a:endParaRPr sz="1800" b="0" i="0" u="none" strike="noStrike" cap="none">
              <a:solidFill>
                <a:srgbClr val="2D58AC"/>
              </a:solidFill>
              <a:latin typeface="Cabin"/>
              <a:ea typeface="Cabin"/>
              <a:cs typeface="Cabin"/>
              <a:sym typeface="Cabin"/>
            </a:endParaRPr>
          </a:p>
        </p:txBody>
      </p:sp>
      <p:pic>
        <p:nvPicPr>
          <p:cNvPr id="132" name="Shape 13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16400" y="3570925"/>
            <a:ext cx="3503801" cy="2627851"/>
          </a:xfrm>
          <a:prstGeom prst="rect">
            <a:avLst/>
          </a:prstGeom>
          <a:noFill/>
          <a:ln>
            <a:noFill/>
          </a:ln>
        </p:spPr>
      </p:pic>
      <p:pic>
        <p:nvPicPr>
          <p:cNvPr id="133" name="Shape 13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880450" y="3570936"/>
            <a:ext cx="3503801" cy="2627838"/>
          </a:xfrm>
          <a:prstGeom prst="rect">
            <a:avLst/>
          </a:prstGeom>
          <a:noFill/>
          <a:ln>
            <a:noFill/>
          </a:ln>
        </p:spPr>
      </p:pic>
    </p:spTree>
    <p:extLst>
      <p:ext uri="{BB962C8B-B14F-4D97-AF65-F5344CB8AC3E}">
        <p14:creationId xmlns:p14="http://schemas.microsoft.com/office/powerpoint/2010/main" val="2636337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581192" y="687475"/>
            <a:ext cx="7989900" cy="596700"/>
          </a:xfrm>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sz="2400" dirty="0"/>
              <a:t>PREPARING FOR YOUR TEAM BUILDING ACTIVITY</a:t>
            </a:r>
            <a:endParaRPr sz="2400" dirty="0"/>
          </a:p>
        </p:txBody>
      </p:sp>
      <p:sp>
        <p:nvSpPr>
          <p:cNvPr id="140" name="Shape 140"/>
          <p:cNvSpPr txBox="1">
            <a:spLocks noGrp="1"/>
          </p:cNvSpPr>
          <p:nvPr>
            <p:ph type="body" idx="1"/>
          </p:nvPr>
        </p:nvSpPr>
        <p:spPr>
          <a:xfrm>
            <a:off x="448091" y="1505583"/>
            <a:ext cx="8238600" cy="4353300"/>
          </a:xfrm>
          <a:prstGeom prst="rect">
            <a:avLst/>
          </a:prstGeom>
        </p:spPr>
        <p:txBody>
          <a:bodyPr spcFirstLastPara="1" wrap="square" lIns="91425" tIns="45700" rIns="91425" bIns="45700" anchor="t" anchorCtr="0">
            <a:noAutofit/>
          </a:bodyPr>
          <a:lstStyle/>
          <a:p>
            <a:pPr>
              <a:spcBef>
                <a:spcPts val="0"/>
              </a:spcBef>
              <a:spcAft>
                <a:spcPts val="0"/>
              </a:spcAft>
            </a:pPr>
            <a:r>
              <a:rPr lang="en-US" sz="2200" dirty="0"/>
              <a:t>Depending on how often you meet prior to competition, you should try to work on team building at least once a week.  Choose activities that are fun and help members work on how they communicate and make decisions. This is also a great way to get to know each other.</a:t>
            </a:r>
            <a:endParaRPr sz="2200" dirty="0"/>
          </a:p>
          <a:p>
            <a:pPr>
              <a:spcBef>
                <a:spcPts val="0"/>
              </a:spcBef>
              <a:spcAft>
                <a:spcPts val="0"/>
              </a:spcAft>
            </a:pPr>
            <a:endParaRPr sz="1000" dirty="0"/>
          </a:p>
          <a:p>
            <a:pPr>
              <a:spcBef>
                <a:spcPts val="0"/>
              </a:spcBef>
              <a:spcAft>
                <a:spcPts val="0"/>
              </a:spcAft>
            </a:pPr>
            <a:r>
              <a:rPr lang="en-US" sz="2200" dirty="0"/>
              <a:t>You should always debrief for at least 5 minutes after each team building activity to develop continued goals.</a:t>
            </a:r>
            <a:endParaRPr dirty="0"/>
          </a:p>
        </p:txBody>
      </p:sp>
      <p:sp>
        <p:nvSpPr>
          <p:cNvPr id="141" name="Shape 141"/>
          <p:cNvSpPr txBox="1">
            <a:spLocks noGrp="1"/>
          </p:cNvSpPr>
          <p:nvPr>
            <p:ph type="sldNum" idx="12"/>
          </p:nvPr>
        </p:nvSpPr>
        <p:spPr>
          <a:xfrm>
            <a:off x="7800476" y="6392242"/>
            <a:ext cx="770400" cy="3651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6</a:t>
            </a:fld>
            <a:endParaRPr/>
          </a:p>
        </p:txBody>
      </p:sp>
      <p:pic>
        <p:nvPicPr>
          <p:cNvPr id="142" name="Shape 14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281850" y="4172825"/>
            <a:ext cx="3070116" cy="2219424"/>
          </a:xfrm>
          <a:prstGeom prst="rect">
            <a:avLst/>
          </a:prstGeom>
          <a:noFill/>
          <a:ln>
            <a:noFill/>
          </a:ln>
        </p:spPr>
      </p:pic>
      <p:pic>
        <p:nvPicPr>
          <p:cNvPr id="143" name="Shape 14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824700" y="4172825"/>
            <a:ext cx="2975774" cy="2219434"/>
          </a:xfrm>
          <a:prstGeom prst="rect">
            <a:avLst/>
          </a:prstGeom>
          <a:noFill/>
          <a:ln>
            <a:noFill/>
          </a:ln>
        </p:spPr>
      </p:pic>
    </p:spTree>
    <p:extLst>
      <p:ext uri="{BB962C8B-B14F-4D97-AF65-F5344CB8AC3E}">
        <p14:creationId xmlns:p14="http://schemas.microsoft.com/office/powerpoint/2010/main" val="2310481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581192" y="687475"/>
            <a:ext cx="7989752" cy="596796"/>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lt1"/>
              </a:buClr>
              <a:buSzPts val="2800"/>
              <a:buFont typeface="Cabin"/>
              <a:buNone/>
            </a:pPr>
            <a:r>
              <a:rPr lang="en-US" cap="none" dirty="0">
                <a:solidFill>
                  <a:schemeClr val="lt1"/>
                </a:solidFill>
                <a:latin typeface="Cabin"/>
                <a:sym typeface="Cabin"/>
              </a:rPr>
              <a:t>DURING THE ACTIVITY</a:t>
            </a:r>
            <a:endParaRPr dirty="0"/>
          </a:p>
        </p:txBody>
      </p:sp>
      <p:sp>
        <p:nvSpPr>
          <p:cNvPr id="149" name="Shape 149"/>
          <p:cNvSpPr txBox="1">
            <a:spLocks noGrp="1"/>
          </p:cNvSpPr>
          <p:nvPr>
            <p:ph type="body" idx="1"/>
          </p:nvPr>
        </p:nvSpPr>
        <p:spPr>
          <a:xfrm>
            <a:off x="448091" y="1505583"/>
            <a:ext cx="8238707" cy="4353215"/>
          </a:xfrm>
          <a:prstGeom prst="rect">
            <a:avLst/>
          </a:prstGeom>
          <a:noFill/>
          <a:ln>
            <a:noFill/>
          </a:ln>
        </p:spPr>
        <p:txBody>
          <a:bodyPr spcFirstLastPara="1" wrap="square" lIns="91425" tIns="45700" rIns="91425" bIns="45700" anchor="t" anchorCtr="0">
            <a:noAutofit/>
          </a:bodyPr>
          <a:lstStyle/>
          <a:p>
            <a:pPr>
              <a:spcBef>
                <a:spcPts val="0"/>
              </a:spcBef>
              <a:spcAft>
                <a:spcPts val="0"/>
              </a:spcAft>
            </a:pPr>
            <a:r>
              <a:rPr lang="en-US" sz="2400" dirty="0"/>
              <a:t>You want to make sure you pay close attention to the directions given for the activity. If you don’t understand something or need to clarify, don’t hesitate to ask questions.</a:t>
            </a:r>
            <a:endParaRPr sz="2400" dirty="0"/>
          </a:p>
          <a:p>
            <a:pPr>
              <a:spcBef>
                <a:spcPts val="0"/>
              </a:spcBef>
              <a:spcAft>
                <a:spcPts val="0"/>
              </a:spcAft>
            </a:pPr>
            <a:endParaRPr sz="1200" dirty="0"/>
          </a:p>
          <a:p>
            <a:pPr>
              <a:spcBef>
                <a:spcPts val="0"/>
              </a:spcBef>
              <a:spcAft>
                <a:spcPts val="0"/>
              </a:spcAft>
            </a:pPr>
            <a:r>
              <a:rPr lang="en-US" sz="2400" dirty="0"/>
              <a:t>Spend about a minute sharing ideas and voting on a plan. Make sure to review the plan before starting so that everyone understands his or her role.</a:t>
            </a:r>
            <a:endParaRPr sz="2400" dirty="0"/>
          </a:p>
          <a:p>
            <a:pPr marL="457200" marR="0" lvl="0" indent="0" algn="l" rtl="0">
              <a:spcBef>
                <a:spcPts val="0"/>
              </a:spcBef>
              <a:spcAft>
                <a:spcPts val="0"/>
              </a:spcAft>
              <a:buNone/>
            </a:pPr>
            <a:endParaRPr sz="2400" dirty="0"/>
          </a:p>
        </p:txBody>
      </p:sp>
      <p:sp>
        <p:nvSpPr>
          <p:cNvPr id="150" name="Shape 150"/>
          <p:cNvSpPr txBox="1">
            <a:spLocks noGrp="1"/>
          </p:cNvSpPr>
          <p:nvPr>
            <p:ph type="dt" idx="10"/>
          </p:nvPr>
        </p:nvSpPr>
        <p:spPr>
          <a:xfrm>
            <a:off x="5559327" y="6392242"/>
            <a:ext cx="21336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rgbClr val="2D58AC"/>
                </a:solidFill>
                <a:latin typeface="Cabin"/>
                <a:ea typeface="Cabin"/>
                <a:cs typeface="Cabin"/>
                <a:sym typeface="Cabin"/>
              </a:rPr>
              <a:t>Last Edit: </a:t>
            </a:r>
            <a:r>
              <a:rPr lang="en-US"/>
              <a:t>7/12</a:t>
            </a:r>
            <a:r>
              <a:rPr lang="en-US" sz="1800" b="0" i="0" u="none" strike="noStrike" cap="none">
                <a:solidFill>
                  <a:srgbClr val="2D58AC"/>
                </a:solidFill>
                <a:latin typeface="Cabin"/>
                <a:ea typeface="Cabin"/>
                <a:cs typeface="Cabin"/>
                <a:sym typeface="Cabin"/>
              </a:rPr>
              <a:t>/18</a:t>
            </a:r>
            <a:endParaRPr sz="1800" b="0" i="0" u="none" strike="noStrike" cap="none">
              <a:solidFill>
                <a:srgbClr val="2D58AC"/>
              </a:solidFill>
              <a:latin typeface="Cabin"/>
              <a:ea typeface="Cabin"/>
              <a:cs typeface="Cabin"/>
              <a:sym typeface="Cabin"/>
            </a:endParaRPr>
          </a:p>
        </p:txBody>
      </p:sp>
      <p:sp>
        <p:nvSpPr>
          <p:cNvPr id="151" name="Shape 151"/>
          <p:cNvSpPr txBox="1">
            <a:spLocks noGrp="1"/>
          </p:cNvSpPr>
          <p:nvPr>
            <p:ph type="ftr" idx="11"/>
          </p:nvPr>
        </p:nvSpPr>
        <p:spPr>
          <a:xfrm>
            <a:off x="581192" y="6387916"/>
            <a:ext cx="4870585"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rgbClr val="2D58AC"/>
                </a:solidFill>
                <a:latin typeface="Cabin"/>
                <a:ea typeface="Cabin"/>
                <a:cs typeface="Cabin"/>
                <a:sym typeface="Cabin"/>
              </a:rPr>
              <a:t>Copyright 2018, FLL TUTORIALS</a:t>
            </a:r>
            <a:endParaRPr sz="1800" b="0" i="0" u="none" strike="noStrike" cap="none">
              <a:solidFill>
                <a:srgbClr val="2D58AC"/>
              </a:solidFill>
              <a:latin typeface="Cabin"/>
              <a:ea typeface="Cabin"/>
              <a:cs typeface="Cabin"/>
              <a:sym typeface="Cabin"/>
            </a:endParaRPr>
          </a:p>
        </p:txBody>
      </p:sp>
      <p:sp>
        <p:nvSpPr>
          <p:cNvPr id="152" name="Shape 152"/>
          <p:cNvSpPr txBox="1">
            <a:spLocks noGrp="1"/>
          </p:cNvSpPr>
          <p:nvPr>
            <p:ph type="sldNum" idx="12"/>
          </p:nvPr>
        </p:nvSpPr>
        <p:spPr>
          <a:xfrm>
            <a:off x="7800476" y="6392242"/>
            <a:ext cx="770468"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rgbClr val="2D58AC"/>
                </a:solidFill>
                <a:latin typeface="Cabin"/>
                <a:ea typeface="Cabin"/>
                <a:cs typeface="Cabin"/>
                <a:sym typeface="Cabin"/>
              </a:rPr>
              <a:t>7</a:t>
            </a:fld>
            <a:endParaRPr sz="1800" b="0" i="0" u="none" strike="noStrike" cap="none">
              <a:solidFill>
                <a:srgbClr val="2D58AC"/>
              </a:solidFill>
              <a:latin typeface="Cabin"/>
              <a:ea typeface="Cabin"/>
              <a:cs typeface="Cabin"/>
              <a:sym typeface="Cabin"/>
            </a:endParaRPr>
          </a:p>
        </p:txBody>
      </p:sp>
      <p:pic>
        <p:nvPicPr>
          <p:cNvPr id="153" name="Shape 15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198475" y="3998250"/>
            <a:ext cx="3214850" cy="2292075"/>
          </a:xfrm>
          <a:prstGeom prst="rect">
            <a:avLst/>
          </a:prstGeom>
          <a:noFill/>
          <a:ln>
            <a:noFill/>
          </a:ln>
        </p:spPr>
      </p:pic>
      <p:pic>
        <p:nvPicPr>
          <p:cNvPr id="154" name="Shape 15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870500" y="3998250"/>
            <a:ext cx="2929975" cy="2292074"/>
          </a:xfrm>
          <a:prstGeom prst="rect">
            <a:avLst/>
          </a:prstGeom>
          <a:noFill/>
          <a:ln>
            <a:noFill/>
          </a:ln>
        </p:spPr>
      </p:pic>
    </p:spTree>
    <p:extLst>
      <p:ext uri="{BB962C8B-B14F-4D97-AF65-F5344CB8AC3E}">
        <p14:creationId xmlns:p14="http://schemas.microsoft.com/office/powerpoint/2010/main" val="353358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581192" y="687475"/>
            <a:ext cx="7989900" cy="596700"/>
          </a:xfrm>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a:t>WHAT IF YOU DON’T FINISH THE ACTIVITY?</a:t>
            </a:r>
            <a:endParaRPr/>
          </a:p>
        </p:txBody>
      </p:sp>
      <p:sp>
        <p:nvSpPr>
          <p:cNvPr id="161" name="Shape 161"/>
          <p:cNvSpPr txBox="1">
            <a:spLocks noGrp="1"/>
          </p:cNvSpPr>
          <p:nvPr>
            <p:ph type="body" idx="1"/>
          </p:nvPr>
        </p:nvSpPr>
        <p:spPr>
          <a:xfrm>
            <a:off x="448091" y="1505583"/>
            <a:ext cx="8238600" cy="4353300"/>
          </a:xfrm>
          <a:prstGeom prst="rect">
            <a:avLst/>
          </a:prstGeom>
        </p:spPr>
        <p:txBody>
          <a:bodyPr spcFirstLastPara="1" wrap="square" lIns="91425" tIns="45700" rIns="91425" bIns="45700" anchor="t" anchorCtr="0">
            <a:noAutofit/>
          </a:bodyPr>
          <a:lstStyle/>
          <a:p>
            <a:pPr marL="457200" lvl="0" indent="-381000" rtl="0">
              <a:spcBef>
                <a:spcPts val="0"/>
              </a:spcBef>
              <a:spcAft>
                <a:spcPts val="0"/>
              </a:spcAft>
              <a:buSzPts val="2400"/>
              <a:buFont typeface="Wingdings" pitchFamily="2" charset="2"/>
              <a:buChar char="§"/>
            </a:pPr>
            <a:r>
              <a:rPr lang="en-US" sz="2400" dirty="0"/>
              <a:t>It’s okay if you don’t finish the activity. Sometimes you might not. The purpose of the activity is to give judges the chance to see how you relate to one another.</a:t>
            </a:r>
            <a:endParaRPr sz="2400" dirty="0"/>
          </a:p>
          <a:p>
            <a:pPr marL="457200" lvl="0" indent="-381000" rtl="0">
              <a:spcBef>
                <a:spcPts val="0"/>
              </a:spcBef>
              <a:spcAft>
                <a:spcPts val="0"/>
              </a:spcAft>
              <a:buSzPts val="2400"/>
              <a:buFont typeface="Wingdings" pitchFamily="2" charset="2"/>
              <a:buChar char="§"/>
            </a:pPr>
            <a:r>
              <a:rPr lang="en-US" sz="2400" dirty="0"/>
              <a:t>The important part is to include everyone on the team equally in the process and have fun.</a:t>
            </a:r>
            <a:endParaRPr dirty="0"/>
          </a:p>
        </p:txBody>
      </p:sp>
      <p:sp>
        <p:nvSpPr>
          <p:cNvPr id="162" name="Shape 162"/>
          <p:cNvSpPr txBox="1">
            <a:spLocks noGrp="1"/>
          </p:cNvSpPr>
          <p:nvPr>
            <p:ph type="sldNum" idx="12"/>
          </p:nvPr>
        </p:nvSpPr>
        <p:spPr>
          <a:xfrm>
            <a:off x="7800476" y="6392242"/>
            <a:ext cx="770400" cy="3651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8</a:t>
            </a:fld>
            <a:endParaRPr/>
          </a:p>
        </p:txBody>
      </p:sp>
      <p:pic>
        <p:nvPicPr>
          <p:cNvPr id="163" name="Shape 16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272725" y="3652250"/>
            <a:ext cx="3451901" cy="2588926"/>
          </a:xfrm>
          <a:prstGeom prst="rect">
            <a:avLst/>
          </a:prstGeom>
          <a:noFill/>
          <a:ln>
            <a:noFill/>
          </a:ln>
        </p:spPr>
      </p:pic>
      <p:pic>
        <p:nvPicPr>
          <p:cNvPr id="164" name="Shape 164"/>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5145175" y="3652250"/>
            <a:ext cx="2655300" cy="2588925"/>
          </a:xfrm>
          <a:prstGeom prst="rect">
            <a:avLst/>
          </a:prstGeom>
          <a:noFill/>
          <a:ln>
            <a:noFill/>
          </a:ln>
        </p:spPr>
      </p:pic>
    </p:spTree>
    <p:extLst>
      <p:ext uri="{BB962C8B-B14F-4D97-AF65-F5344CB8AC3E}">
        <p14:creationId xmlns:p14="http://schemas.microsoft.com/office/powerpoint/2010/main" val="3622756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581192" y="687475"/>
            <a:ext cx="7989900" cy="596700"/>
          </a:xfrm>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dirty="0"/>
              <a:t>PREPARING YOUR CORE VALUES PRESENTATION</a:t>
            </a:r>
            <a:endParaRPr dirty="0"/>
          </a:p>
        </p:txBody>
      </p:sp>
      <p:sp>
        <p:nvSpPr>
          <p:cNvPr id="171" name="Shape 171"/>
          <p:cNvSpPr txBox="1">
            <a:spLocks noGrp="1"/>
          </p:cNvSpPr>
          <p:nvPr>
            <p:ph type="body" idx="1"/>
          </p:nvPr>
        </p:nvSpPr>
        <p:spPr>
          <a:xfrm>
            <a:off x="448091" y="1505583"/>
            <a:ext cx="8238600" cy="4353300"/>
          </a:xfrm>
          <a:prstGeom prst="rect">
            <a:avLst/>
          </a:prstGeom>
        </p:spPr>
        <p:txBody>
          <a:bodyPr spcFirstLastPara="1" wrap="square" lIns="91425" tIns="45700" rIns="91425" bIns="45700" anchor="t" anchorCtr="0">
            <a:noAutofit/>
          </a:bodyPr>
          <a:lstStyle/>
          <a:p>
            <a:pPr>
              <a:spcBef>
                <a:spcPts val="720"/>
              </a:spcBef>
              <a:spcAft>
                <a:spcPts val="0"/>
              </a:spcAft>
            </a:pPr>
            <a:r>
              <a:rPr lang="en-US" sz="2200" dirty="0"/>
              <a:t>Make sure to reference the Core Values Judging Rubric when completing your poster and deciding on your presentation.</a:t>
            </a:r>
            <a:endParaRPr sz="2200" dirty="0"/>
          </a:p>
          <a:p>
            <a:pPr>
              <a:spcBef>
                <a:spcPts val="720"/>
              </a:spcBef>
              <a:spcAft>
                <a:spcPts val="0"/>
              </a:spcAft>
            </a:pPr>
            <a:endParaRPr sz="1200" dirty="0"/>
          </a:p>
          <a:p>
            <a:pPr>
              <a:spcBef>
                <a:spcPts val="720"/>
              </a:spcBef>
              <a:spcAft>
                <a:spcPts val="0"/>
              </a:spcAft>
            </a:pPr>
            <a:r>
              <a:rPr lang="en-US" sz="2200" dirty="0"/>
              <a:t>Some teams choose to prepare a scripted presentation, skit, song or cheer. This is your chance to share the best of your team with others.</a:t>
            </a:r>
            <a:endParaRPr sz="2200" dirty="0"/>
          </a:p>
          <a:p>
            <a:pPr marL="457200" lvl="0" indent="0">
              <a:spcBef>
                <a:spcPts val="720"/>
              </a:spcBef>
              <a:spcAft>
                <a:spcPts val="600"/>
              </a:spcAft>
              <a:buNone/>
            </a:pPr>
            <a:endParaRPr sz="2200" dirty="0"/>
          </a:p>
        </p:txBody>
      </p:sp>
      <p:sp>
        <p:nvSpPr>
          <p:cNvPr id="172" name="Shape 172"/>
          <p:cNvSpPr txBox="1">
            <a:spLocks noGrp="1"/>
          </p:cNvSpPr>
          <p:nvPr>
            <p:ph type="sldNum" idx="12"/>
          </p:nvPr>
        </p:nvSpPr>
        <p:spPr>
          <a:xfrm>
            <a:off x="7800476" y="6392242"/>
            <a:ext cx="770400" cy="3651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9</a:t>
            </a:fld>
            <a:endParaRPr/>
          </a:p>
        </p:txBody>
      </p:sp>
      <p:pic>
        <p:nvPicPr>
          <p:cNvPr id="173" name="Shape 17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048450" y="3803275"/>
            <a:ext cx="3255000" cy="2441250"/>
          </a:xfrm>
          <a:prstGeom prst="rect">
            <a:avLst/>
          </a:prstGeom>
          <a:noFill/>
          <a:ln>
            <a:noFill/>
          </a:ln>
        </p:spPr>
      </p:pic>
      <p:pic>
        <p:nvPicPr>
          <p:cNvPr id="174" name="Shape 17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694145" y="3803275"/>
            <a:ext cx="3436654" cy="2441250"/>
          </a:xfrm>
          <a:prstGeom prst="rect">
            <a:avLst/>
          </a:prstGeom>
          <a:noFill/>
          <a:ln>
            <a:noFill/>
          </a:ln>
        </p:spPr>
      </p:pic>
    </p:spTree>
    <p:extLst>
      <p:ext uri="{BB962C8B-B14F-4D97-AF65-F5344CB8AC3E}">
        <p14:creationId xmlns:p14="http://schemas.microsoft.com/office/powerpoint/2010/main" val="12969546"/>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EngineeringJournal" id="{97721FB4-21DC-6D4C-AC10-5E4545120761}" vid="{EB585347-F0B4-B74F-BF80-5185492EFC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3035</TotalTime>
  <Words>792</Words>
  <Application>Microsoft Macintosh PowerPoint</Application>
  <PresentationFormat>On-screen Show (4:3)</PresentationFormat>
  <Paragraphs>85</Paragraphs>
  <Slides>13</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Cabin</vt:lpstr>
      <vt:lpstr>Calibri</vt:lpstr>
      <vt:lpstr>Gill Sans MT</vt:lpstr>
      <vt:lpstr>Noto Sans Symbols</vt:lpstr>
      <vt:lpstr>Wingdings</vt:lpstr>
      <vt:lpstr>Wingdings 2</vt:lpstr>
      <vt:lpstr>Dividend</vt:lpstr>
      <vt:lpstr>CORE VALUES JUDGING</vt:lpstr>
      <vt:lpstr>MEET THE TEAM</vt:lpstr>
      <vt:lpstr>WHAT IS A TYPICAL JUDGING SESSION LIKE?</vt:lpstr>
      <vt:lpstr>WHAT TO EXPECT IN CORE VALUES JUDGING</vt:lpstr>
      <vt:lpstr>PREPARING FOR YOUR TEAM BUILDING ACTIVITY</vt:lpstr>
      <vt:lpstr>PREPARING FOR YOUR TEAM BUILDING ACTIVITY</vt:lpstr>
      <vt:lpstr>DURING THE ACTIVITY</vt:lpstr>
      <vt:lpstr>WHAT IF YOU DON’T FINISH THE ACTIVITY?</vt:lpstr>
      <vt:lpstr>PREPARING YOUR CORE VALUES PRESENTATION</vt:lpstr>
      <vt:lpstr>PREPARING YOUR CORE VALUES PRESENTATION</vt:lpstr>
      <vt:lpstr>PREPARING TO ANSWER JUDGING QUESTIONS</vt:lpstr>
      <vt:lpstr>FINAL THOUGHTS...</vt:lpstr>
      <vt:lpstr>CREDITS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Sanjay Seshan</dc:creator>
  <cp:lastModifiedBy>Sanjay Seshan</cp:lastModifiedBy>
  <cp:revision>34</cp:revision>
  <dcterms:created xsi:type="dcterms:W3CDTF">2018-06-09T21:02:33Z</dcterms:created>
  <dcterms:modified xsi:type="dcterms:W3CDTF">2018-07-18T14:54:14Z</dcterms:modified>
</cp:coreProperties>
</file>